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257" r:id="rId2"/>
    <p:sldId id="258" r:id="rId3"/>
    <p:sldId id="259" r:id="rId4"/>
    <p:sldId id="260" r:id="rId5"/>
    <p:sldId id="265" r:id="rId6"/>
    <p:sldId id="261" r:id="rId7"/>
    <p:sldId id="262" r:id="rId8"/>
    <p:sldId id="300" r:id="rId9"/>
    <p:sldId id="263" r:id="rId10"/>
    <p:sldId id="264" r:id="rId11"/>
    <p:sldId id="266" r:id="rId12"/>
    <p:sldId id="298" r:id="rId13"/>
    <p:sldId id="301" r:id="rId14"/>
    <p:sldId id="302" r:id="rId15"/>
    <p:sldId id="305" r:id="rId16"/>
    <p:sldId id="303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267" r:id="rId28"/>
    <p:sldId id="297" r:id="rId29"/>
    <p:sldId id="269" r:id="rId30"/>
    <p:sldId id="270" r:id="rId31"/>
    <p:sldId id="271" r:id="rId32"/>
    <p:sldId id="272" r:id="rId33"/>
    <p:sldId id="274" r:id="rId34"/>
    <p:sldId id="275" r:id="rId35"/>
    <p:sldId id="276" r:id="rId36"/>
    <p:sldId id="277" r:id="rId37"/>
    <p:sldId id="278" r:id="rId38"/>
    <p:sldId id="316" r:id="rId39"/>
    <p:sldId id="279" r:id="rId40"/>
    <p:sldId id="280" r:id="rId41"/>
    <p:sldId id="319" r:id="rId42"/>
    <p:sldId id="281" r:id="rId43"/>
    <p:sldId id="282" r:id="rId44"/>
    <p:sldId id="317" r:id="rId45"/>
    <p:sldId id="318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6" r:id="rId59"/>
    <p:sldId id="295" r:id="rId60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716" autoAdjust="0"/>
  </p:normalViewPr>
  <p:slideViewPr>
    <p:cSldViewPr snapToGrid="0" snapToObjects="1">
      <p:cViewPr varScale="1">
        <p:scale>
          <a:sx n="131" d="100"/>
          <a:sy n="131" d="100"/>
        </p:scale>
        <p:origin x="-16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0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B21A1-B79D-1A41-81B7-F4286C71A42E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AF55F-B407-3D4A-BB20-8A2AAC692B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11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0EA27-1C2E-D246-867F-46A9ED461C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6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galaxy.genouest.org" TargetMode="External"/><Relationship Id="rId4" Type="http://schemas.openxmlformats.org/officeDocument/2006/relationships/hyperlink" Target="http://www.biostars.org/t/discosnp/" TargetMode="External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smtClean="0"/>
              <a:t>Formation </a:t>
            </a:r>
            <a:br>
              <a:rPr lang="en-US" noProof="0" smtClean="0"/>
            </a:br>
            <a:r>
              <a:rPr lang="en-US" noProof="0" smtClean="0"/>
              <a:t>	discoSnp++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Mars 2015 Montpellier</a:t>
            </a:r>
          </a:p>
          <a:p>
            <a:r>
              <a:rPr lang="en-US" noProof="0" smtClean="0"/>
              <a:t>Bioinformatique pour le traitement de données de séquençage (NGS) </a:t>
            </a:r>
          </a:p>
          <a:p>
            <a:r>
              <a:rPr lang="en-US" noProof="0" smtClean="0"/>
              <a:t>Pierre Peterlongo</a:t>
            </a:r>
            <a:endParaRPr lang="en-US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526" y="377988"/>
            <a:ext cx="7429500" cy="14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03200" y="1600200"/>
            <a:ext cx="4038600" cy="4525963"/>
          </a:xfrm>
        </p:spPr>
        <p:txBody>
          <a:bodyPr/>
          <a:lstStyle/>
          <a:p>
            <a:r>
              <a:rPr lang="en-US" b="1" noProof="0" smtClean="0"/>
              <a:t>Assembly, still </a:t>
            </a:r>
          </a:p>
          <a:p>
            <a:pPr lvl="1"/>
            <a:r>
              <a:rPr lang="en-US" noProof="0" smtClean="0"/>
              <a:t>Long</a:t>
            </a:r>
          </a:p>
          <a:p>
            <a:pPr lvl="1"/>
            <a:r>
              <a:rPr lang="en-US" noProof="0" smtClean="0"/>
              <a:t>Huge memory footprint</a:t>
            </a:r>
          </a:p>
          <a:p>
            <a:pPr lvl="1"/>
            <a:r>
              <a:rPr lang="en-US" noProof="0"/>
              <a:t>Inexact</a:t>
            </a:r>
          </a:p>
          <a:p>
            <a:pPr marL="457200" lvl="1" indent="0">
              <a:buNone/>
            </a:pPr>
            <a:endParaRPr lang="en-US" noProof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105563" y="1607127"/>
            <a:ext cx="4680527" cy="1856509"/>
          </a:xfrm>
        </p:spPr>
        <p:txBody>
          <a:bodyPr/>
          <a:lstStyle/>
          <a:p>
            <a:r>
              <a:rPr lang="en-US" b="1" noProof="0" smtClean="0"/>
              <a:t>Avoid assembly?</a:t>
            </a:r>
          </a:p>
          <a:p>
            <a:pPr lvl="1"/>
            <a:r>
              <a:rPr lang="en-US" noProof="0" smtClean="0"/>
              <a:t>Bypass assembly to find biological meaning</a:t>
            </a:r>
          </a:p>
          <a:p>
            <a:pPr lvl="1"/>
            <a:r>
              <a:rPr lang="en-US" noProof="0"/>
              <a:t>Get </a:t>
            </a:r>
            <a:r>
              <a:rPr lang="en-US" noProof="0" smtClean="0"/>
              <a:t>bored with platforms </a:t>
            </a:r>
            <a:r>
              <a:rPr lang="en-US" noProof="0"/>
              <a:t>? </a:t>
            </a:r>
            <a:r>
              <a:rPr lang="en-US" noProof="0" smtClean="0">
                <a:sym typeface="Wingdings"/>
              </a:rPr>
              <a:t></a:t>
            </a:r>
            <a:endParaRPr lang="en-US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3" y="3940599"/>
            <a:ext cx="953279" cy="8446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46" y="5224991"/>
            <a:ext cx="823485" cy="90117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1346289" y="4936771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27" y="3761937"/>
            <a:ext cx="1540402" cy="102326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1882889" y="4936771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727" y="3617571"/>
            <a:ext cx="1777999" cy="1301496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863109" y="4358023"/>
            <a:ext cx="508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19274" y="4345417"/>
            <a:ext cx="842817" cy="439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65" y="5116096"/>
            <a:ext cx="1249218" cy="16656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945" y="5278245"/>
            <a:ext cx="1002827" cy="1302585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1758031" y="5941748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5073886" y="5611091"/>
            <a:ext cx="2026568" cy="838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6518564" y="2079433"/>
            <a:ext cx="2267526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Information</a:t>
            </a:r>
            <a:endParaRPr lang="en-US" sz="32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466272" y="3145089"/>
            <a:ext cx="5634182" cy="267765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Alternative splicing (</a:t>
            </a:r>
            <a:r>
              <a:rPr lang="en-US" sz="2400" b="1" dirty="0" err="1" smtClean="0"/>
              <a:t>kissplice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SNPs and </a:t>
            </a:r>
            <a:r>
              <a:rPr lang="en-US" sz="2400" dirty="0" err="1" smtClean="0"/>
              <a:t>Indels</a:t>
            </a:r>
            <a:r>
              <a:rPr lang="en-US" sz="2400" dirty="0" smtClean="0"/>
              <a:t> (</a:t>
            </a:r>
            <a:r>
              <a:rPr lang="en-US" sz="2400" b="1" dirty="0" err="1" smtClean="0"/>
              <a:t>discoSnp</a:t>
            </a:r>
            <a:r>
              <a:rPr lang="en-US" sz="2400" b="1" dirty="0" smtClean="0"/>
              <a:t>++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Inversion breakpoints (</a:t>
            </a:r>
            <a:r>
              <a:rPr lang="en-US" sz="2400" b="1" dirty="0" err="1" smtClean="0"/>
              <a:t>takeABreak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sets comparisons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correction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Lordec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Gap Filling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MindTheGap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21" name="Espace réservé du contenu 5"/>
          <p:cNvPicPr>
            <a:picLocks noChangeAspect="1"/>
          </p:cNvPicPr>
          <p:nvPr/>
        </p:nvPicPr>
        <p:blipFill>
          <a:blip r:embed="rId8"/>
          <a:srcRect t="-92698" b="-92698"/>
          <a:stretch>
            <a:fillRect/>
          </a:stretch>
        </p:blipFill>
        <p:spPr>
          <a:xfrm>
            <a:off x="342350" y="857043"/>
            <a:ext cx="4160377" cy="22880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else?</a:t>
            </a:r>
            <a:endParaRPr lang="en-US" noProof="0"/>
          </a:p>
        </p:txBody>
      </p:sp>
      <p:sp>
        <p:nvSpPr>
          <p:cNvPr id="31" name="Virage 30"/>
          <p:cNvSpPr/>
          <p:nvPr/>
        </p:nvSpPr>
        <p:spPr>
          <a:xfrm flipH="1" flipV="1">
            <a:off x="7100453" y="2664209"/>
            <a:ext cx="450273" cy="1087225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Espace réservé du pied de page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1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03200" y="1600200"/>
            <a:ext cx="4038600" cy="4525963"/>
          </a:xfrm>
        </p:spPr>
        <p:txBody>
          <a:bodyPr/>
          <a:lstStyle/>
          <a:p>
            <a:r>
              <a:rPr lang="en-US" b="1" noProof="0" smtClean="0"/>
              <a:t>Assembly, still </a:t>
            </a:r>
          </a:p>
          <a:p>
            <a:pPr lvl="1"/>
            <a:r>
              <a:rPr lang="en-US" noProof="0" smtClean="0"/>
              <a:t>Long</a:t>
            </a:r>
          </a:p>
          <a:p>
            <a:pPr lvl="1"/>
            <a:r>
              <a:rPr lang="en-US" noProof="0" smtClean="0"/>
              <a:t>Huge memory footprint</a:t>
            </a:r>
          </a:p>
          <a:p>
            <a:pPr lvl="1"/>
            <a:r>
              <a:rPr lang="en-US" noProof="0"/>
              <a:t>Inexact</a:t>
            </a:r>
          </a:p>
          <a:p>
            <a:pPr marL="457200" lvl="1" indent="0">
              <a:buNone/>
            </a:pPr>
            <a:endParaRPr lang="en-US" noProof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105563" y="1607127"/>
            <a:ext cx="4680527" cy="1856509"/>
          </a:xfrm>
        </p:spPr>
        <p:txBody>
          <a:bodyPr/>
          <a:lstStyle/>
          <a:p>
            <a:r>
              <a:rPr lang="en-US" b="1" noProof="0" smtClean="0"/>
              <a:t>Avoid assembly?</a:t>
            </a:r>
          </a:p>
          <a:p>
            <a:pPr lvl="1"/>
            <a:r>
              <a:rPr lang="en-US" noProof="0" smtClean="0"/>
              <a:t>Bypass assembly to find biological meaning</a:t>
            </a:r>
          </a:p>
          <a:p>
            <a:pPr lvl="1"/>
            <a:r>
              <a:rPr lang="en-US" noProof="0"/>
              <a:t>Get </a:t>
            </a:r>
            <a:r>
              <a:rPr lang="en-US" noProof="0" smtClean="0"/>
              <a:t>bored with platforms </a:t>
            </a:r>
            <a:r>
              <a:rPr lang="en-US" noProof="0"/>
              <a:t>? </a:t>
            </a:r>
            <a:r>
              <a:rPr lang="en-US" noProof="0" smtClean="0">
                <a:sym typeface="Wingdings"/>
              </a:rPr>
              <a:t></a:t>
            </a:r>
            <a:endParaRPr lang="en-US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3" y="3940599"/>
            <a:ext cx="953279" cy="8446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46" y="5224991"/>
            <a:ext cx="823485" cy="90117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1346289" y="4936771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27" y="3761937"/>
            <a:ext cx="1540402" cy="102326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1882889" y="4936771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727" y="3617571"/>
            <a:ext cx="1777999" cy="1301496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863109" y="4358023"/>
            <a:ext cx="508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19274" y="4345417"/>
            <a:ext cx="842817" cy="439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65" y="5116096"/>
            <a:ext cx="1249218" cy="16656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945" y="5278245"/>
            <a:ext cx="1002827" cy="1302585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1758031" y="5941748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5073886" y="5611091"/>
            <a:ext cx="2026568" cy="838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6518564" y="2079433"/>
            <a:ext cx="2267526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Information</a:t>
            </a:r>
            <a:endParaRPr lang="en-US" sz="32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466272" y="3145089"/>
            <a:ext cx="5634182" cy="267765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Alternative splicing (</a:t>
            </a:r>
            <a:r>
              <a:rPr lang="en-US" sz="2400" b="1" dirty="0" err="1" smtClean="0"/>
              <a:t>kissplice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SNPs and </a:t>
            </a:r>
            <a:r>
              <a:rPr lang="en-US" sz="2400" dirty="0" err="1" smtClean="0">
                <a:solidFill>
                  <a:srgbClr val="FF0000"/>
                </a:solidFill>
              </a:rPr>
              <a:t>Indels</a:t>
            </a:r>
            <a:r>
              <a:rPr lang="en-US" sz="2400" dirty="0" smtClean="0">
                <a:solidFill>
                  <a:srgbClr val="FF0000"/>
                </a:solidFill>
              </a:rPr>
              <a:t> (</a:t>
            </a:r>
            <a:r>
              <a:rPr lang="en-US" sz="2400" b="1" dirty="0" err="1" smtClean="0">
                <a:solidFill>
                  <a:srgbClr val="FF0000"/>
                </a:solidFill>
              </a:rPr>
              <a:t>discoSnp</a:t>
            </a:r>
            <a:r>
              <a:rPr lang="en-US" sz="2400" b="1" dirty="0" smtClean="0">
                <a:solidFill>
                  <a:srgbClr val="FF0000"/>
                </a:solidFill>
              </a:rPr>
              <a:t>++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Inversion breakpoints (</a:t>
            </a:r>
            <a:r>
              <a:rPr lang="en-US" sz="2400" b="1" dirty="0" err="1" smtClean="0"/>
              <a:t>takeABreak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sets comparisons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correction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Lordec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Gap Filling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MindTheGap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21" name="Espace réservé du contenu 5"/>
          <p:cNvPicPr>
            <a:picLocks noChangeAspect="1"/>
          </p:cNvPicPr>
          <p:nvPr/>
        </p:nvPicPr>
        <p:blipFill>
          <a:blip r:embed="rId8"/>
          <a:srcRect t="-92698" b="-92698"/>
          <a:stretch>
            <a:fillRect/>
          </a:stretch>
        </p:blipFill>
        <p:spPr>
          <a:xfrm>
            <a:off x="342350" y="857043"/>
            <a:ext cx="4160377" cy="22880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else?</a:t>
            </a:r>
            <a:endParaRPr lang="en-US" noProof="0"/>
          </a:p>
        </p:txBody>
      </p:sp>
      <p:sp>
        <p:nvSpPr>
          <p:cNvPr id="31" name="Virage 30"/>
          <p:cNvSpPr/>
          <p:nvPr/>
        </p:nvSpPr>
        <p:spPr>
          <a:xfrm flipH="1" flipV="1">
            <a:off x="7100453" y="2664209"/>
            <a:ext cx="450273" cy="1087225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Espace réservé du pied de page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86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smtClean="0">
                <a:solidFill>
                  <a:schemeClr val="tx2">
                    <a:lumMod val="75000"/>
                  </a:schemeClr>
                </a:solidFill>
              </a:rPr>
              <a:t>Why de novo tools may be an appropriate alternative?</a:t>
            </a:r>
          </a:p>
          <a:p>
            <a:pPr lvl="1"/>
            <a:r>
              <a:rPr lang="en-US" noProof="0" smtClean="0"/>
              <a:t>A few words about assembly</a:t>
            </a:r>
          </a:p>
          <a:p>
            <a:pPr lvl="1"/>
            <a:r>
              <a:rPr lang="en-US" noProof="0" smtClean="0"/>
              <a:t>A few words about read mapping</a:t>
            </a:r>
          </a:p>
          <a:p>
            <a:endParaRPr lang="en-US" noProof="0" smtClean="0"/>
          </a:p>
          <a:p>
            <a:r>
              <a:rPr lang="en-US" noProof="0" smtClean="0">
                <a:solidFill>
                  <a:srgbClr val="A53926"/>
                </a:solidFill>
              </a:rPr>
              <a:t>What is the general way for calling variants from raw reads ?</a:t>
            </a:r>
          </a:p>
          <a:p>
            <a:endParaRPr lang="en-US" noProof="0" smtClean="0"/>
          </a:p>
          <a:p>
            <a:r>
              <a:rPr lang="en-US" noProof="0" smtClean="0">
                <a:solidFill>
                  <a:srgbClr val="A53926"/>
                </a:solidFill>
              </a:rPr>
              <a:t>Focus on discoSnp++ on which the TP is based. </a:t>
            </a:r>
            <a:endParaRPr lang="en-US" noProof="0">
              <a:solidFill>
                <a:srgbClr val="A539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7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tx2">
                    <a:lumMod val="75000"/>
                  </a:schemeClr>
                </a:solidFill>
              </a:rPr>
              <a:t>Why de novo tools may be an appropriate alternative?</a:t>
            </a:r>
          </a:p>
          <a:p>
            <a:pPr lvl="1"/>
            <a:r>
              <a:rPr lang="en-US" noProof="0" dirty="0" smtClean="0"/>
              <a:t>A few words about assembly</a:t>
            </a:r>
          </a:p>
          <a:p>
            <a:pPr lvl="1"/>
            <a:r>
              <a:rPr lang="en-US" noProof="0" dirty="0" smtClean="0"/>
              <a:t>A few words about read mapping</a:t>
            </a:r>
          </a:p>
          <a:p>
            <a:endParaRPr lang="en-US" noProof="0" dirty="0" smtClean="0"/>
          </a:p>
          <a:p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What is the general way for calling variants from raw reads ?</a:t>
            </a:r>
          </a:p>
          <a:p>
            <a:endParaRPr lang="en-US" noProof="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Focus on </a:t>
            </a:r>
            <a:r>
              <a:rPr lang="en-US" noProof="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discoSnp</a:t>
            </a:r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++ on which the TP is based. </a:t>
            </a:r>
            <a:endParaRPr lang="en-US" noProof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All approaches based on a </a:t>
            </a:r>
            <a:r>
              <a:rPr lang="en-US" b="1" i="1" noProof="0" smtClean="0"/>
              <a:t>de Bruijn Graph</a:t>
            </a:r>
            <a:endParaRPr lang="en-US" b="1" noProof="0" smtClean="0"/>
          </a:p>
          <a:p>
            <a:r>
              <a:rPr lang="en-US" noProof="0" smtClean="0"/>
              <a:t>Main idea (assembly): 2 reads may be assembled if they share at least a word of length </a:t>
            </a:r>
            <a:r>
              <a:rPr lang="en-US" i="1" noProof="0" smtClean="0"/>
              <a:t>k</a:t>
            </a:r>
            <a:r>
              <a:rPr lang="en-US" noProof="0" smtClean="0"/>
              <a:t> (=</a:t>
            </a:r>
            <a:r>
              <a:rPr lang="en-US" i="1" noProof="0" smtClean="0"/>
              <a:t>k</a:t>
            </a:r>
            <a:r>
              <a:rPr lang="en-US" noProof="0" smtClean="0"/>
              <a:t>-mers)</a:t>
            </a:r>
          </a:p>
          <a:p>
            <a:pPr marL="342900" lvl="1" indent="-342900">
              <a:buFont typeface="Arial"/>
              <a:buChar char="•"/>
            </a:pPr>
            <a:r>
              <a:rPr lang="en-US" i="1" noProof="0" smtClean="0"/>
              <a:t>Example: </a:t>
            </a:r>
            <a:r>
              <a:rPr lang="en-US" noProof="0" smtClean="0"/>
              <a:t>Reads={CTGACCT,GACCTTA}</a:t>
            </a:r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lvl="1"/>
            <a:r>
              <a:rPr lang="en-US" i="1" noProof="0" smtClean="0"/>
              <a:t>k</a:t>
            </a:r>
            <a:r>
              <a:rPr lang="en-US" noProof="0" smtClean="0"/>
              <a:t>-mers={CTGA,TGAC,GACC,ACCT,CCTT,CTTA}</a:t>
            </a:r>
          </a:p>
          <a:p>
            <a:pPr marL="914400" lvl="2" indent="0">
              <a:buNone/>
            </a:pPr>
            <a:r>
              <a:rPr lang="en-US" noProof="0" smtClean="0"/>
              <a:t>(</a:t>
            </a:r>
            <a:r>
              <a:rPr lang="en-US" i="1" noProof="0" smtClean="0"/>
              <a:t>k</a:t>
            </a:r>
            <a:r>
              <a:rPr lang="en-US" noProof="0" smtClean="0"/>
              <a:t>=4)</a:t>
            </a:r>
          </a:p>
          <a:p>
            <a:r>
              <a:rPr lang="en-US" noProof="0" smtClean="0"/>
              <a:t>CTGACCTTA</a:t>
            </a:r>
          </a:p>
        </p:txBody>
      </p:sp>
      <p:pic>
        <p:nvPicPr>
          <p:cNvPr id="6" name="Image 5" descr="d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9872"/>
            <a:ext cx="9245600" cy="412845"/>
          </a:xfrm>
          <a:prstGeom prst="rect">
            <a:avLst/>
          </a:prstGeo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3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cxnSp>
        <p:nvCxnSpPr>
          <p:cNvPr id="21" name="Connecteur droit 20"/>
          <p:cNvCxnSpPr/>
          <p:nvPr/>
        </p:nvCxnSpPr>
        <p:spPr>
          <a:xfrm>
            <a:off x="3986092" y="2531691"/>
            <a:ext cx="22490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986092" y="2124719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read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5616947" y="2766585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overlapping k-</a:t>
            </a:r>
            <a:r>
              <a:rPr lang="en-US" dirty="0" err="1" smtClean="0"/>
              <a:t>mers</a:t>
            </a:r>
            <a:endParaRPr lang="en-US" dirty="0"/>
          </a:p>
        </p:txBody>
      </p:sp>
      <p:cxnSp>
        <p:nvCxnSpPr>
          <p:cNvPr id="24" name="Connecteur droit 23"/>
          <p:cNvCxnSpPr/>
          <p:nvPr/>
        </p:nvCxnSpPr>
        <p:spPr>
          <a:xfrm>
            <a:off x="4032763" y="26464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185163" y="27988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337563" y="29512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4489963" y="31036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4642363" y="32560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4794763" y="34084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4947163" y="35608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5099563" y="37132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5251963" y="38656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5404363" y="40180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5556763" y="41704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6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grpSp>
        <p:nvGrpSpPr>
          <p:cNvPr id="22" name="Grouper 21"/>
          <p:cNvGrpSpPr/>
          <p:nvPr/>
        </p:nvGrpSpPr>
        <p:grpSpPr>
          <a:xfrm>
            <a:off x="215664" y="2494051"/>
            <a:ext cx="3468241" cy="1219200"/>
            <a:chOff x="215664" y="2494051"/>
            <a:chExt cx="3468241" cy="1219200"/>
          </a:xfrm>
        </p:grpSpPr>
        <p:cxnSp>
          <p:nvCxnSpPr>
            <p:cNvPr id="4" name="Connecteur droit 3"/>
            <p:cNvCxnSpPr/>
            <p:nvPr/>
          </p:nvCxnSpPr>
          <p:spPr>
            <a:xfrm>
              <a:off x="215664" y="24940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368064" y="26464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>
              <a:off x="520464" y="27988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72864" y="29512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825264" y="31036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977664" y="32560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1130064" y="34084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>
              <a:off x="1282464" y="35608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1434864" y="37132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/>
          <p:cNvSpPr txBox="1"/>
          <p:nvPr/>
        </p:nvSpPr>
        <p:spPr>
          <a:xfrm>
            <a:off x="825264" y="2124719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926794" y="1778287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overlapping k-</a:t>
            </a:r>
            <a:r>
              <a:rPr lang="en-US" dirty="0" err="1" smtClean="0"/>
              <a:t>mers</a:t>
            </a:r>
            <a:endParaRPr lang="en-US" dirty="0"/>
          </a:p>
        </p:txBody>
      </p:sp>
      <p:grpSp>
        <p:nvGrpSpPr>
          <p:cNvPr id="46" name="Grouper 45"/>
          <p:cNvGrpSpPr/>
          <p:nvPr/>
        </p:nvGrpSpPr>
        <p:grpSpPr>
          <a:xfrm>
            <a:off x="3771025" y="2345906"/>
            <a:ext cx="2047484" cy="1524000"/>
            <a:chOff x="3771025" y="2345906"/>
            <a:chExt cx="2047484" cy="1524000"/>
          </a:xfrm>
        </p:grpSpPr>
        <p:cxnSp>
          <p:nvCxnSpPr>
            <p:cNvPr id="24" name="Connecteur droit 2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er 46"/>
          <p:cNvGrpSpPr/>
          <p:nvPr/>
        </p:nvGrpSpPr>
        <p:grpSpPr>
          <a:xfrm>
            <a:off x="4372510" y="2341651"/>
            <a:ext cx="2047484" cy="1524000"/>
            <a:chOff x="3771025" y="2345906"/>
            <a:chExt cx="2047484" cy="1524000"/>
          </a:xfrm>
        </p:grpSpPr>
        <p:cxnSp>
          <p:nvCxnSpPr>
            <p:cNvPr id="48" name="Connecteur droit 4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er 58"/>
          <p:cNvGrpSpPr/>
          <p:nvPr/>
        </p:nvGrpSpPr>
        <p:grpSpPr>
          <a:xfrm>
            <a:off x="4973995" y="2337396"/>
            <a:ext cx="2047484" cy="1524000"/>
            <a:chOff x="3771025" y="2345906"/>
            <a:chExt cx="2047484" cy="1524000"/>
          </a:xfrm>
        </p:grpSpPr>
        <p:cxnSp>
          <p:nvCxnSpPr>
            <p:cNvPr id="60" name="Connecteur droit 59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Grouper 70"/>
          <p:cNvGrpSpPr/>
          <p:nvPr/>
        </p:nvGrpSpPr>
        <p:grpSpPr>
          <a:xfrm>
            <a:off x="5575480" y="2333141"/>
            <a:ext cx="2047484" cy="1524000"/>
            <a:chOff x="3771025" y="2345906"/>
            <a:chExt cx="2047484" cy="1524000"/>
          </a:xfrm>
        </p:grpSpPr>
        <p:cxnSp>
          <p:nvCxnSpPr>
            <p:cNvPr id="72" name="Connecteur droit 71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3" name="Grouper 82"/>
          <p:cNvGrpSpPr/>
          <p:nvPr/>
        </p:nvGrpSpPr>
        <p:grpSpPr>
          <a:xfrm>
            <a:off x="6176965" y="2328886"/>
            <a:ext cx="2047484" cy="1524000"/>
            <a:chOff x="3771025" y="2345906"/>
            <a:chExt cx="2047484" cy="1524000"/>
          </a:xfrm>
        </p:grpSpPr>
        <p:cxnSp>
          <p:nvCxnSpPr>
            <p:cNvPr id="84" name="Connecteur droit 8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er 94"/>
          <p:cNvGrpSpPr/>
          <p:nvPr/>
        </p:nvGrpSpPr>
        <p:grpSpPr>
          <a:xfrm>
            <a:off x="6778450" y="2324631"/>
            <a:ext cx="2047484" cy="1524000"/>
            <a:chOff x="3771025" y="2345906"/>
            <a:chExt cx="2047484" cy="1524000"/>
          </a:xfrm>
        </p:grpSpPr>
        <p:cxnSp>
          <p:nvCxnSpPr>
            <p:cNvPr id="96" name="Connecteur droit 95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" name="Grouper 106"/>
          <p:cNvGrpSpPr/>
          <p:nvPr/>
        </p:nvGrpSpPr>
        <p:grpSpPr>
          <a:xfrm>
            <a:off x="7379935" y="2320376"/>
            <a:ext cx="2047484" cy="1524000"/>
            <a:chOff x="3771025" y="2345906"/>
            <a:chExt cx="2047484" cy="1524000"/>
          </a:xfrm>
        </p:grpSpPr>
        <p:cxnSp>
          <p:nvCxnSpPr>
            <p:cNvPr id="108" name="Connecteur droit 10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20" name="Connecteur droit avec flèche 119"/>
          <p:cNvCxnSpPr>
            <a:endCxn id="19" idx="1"/>
          </p:cNvCxnSpPr>
          <p:nvPr/>
        </p:nvCxnSpPr>
        <p:spPr>
          <a:xfrm flipV="1">
            <a:off x="1909746" y="1962953"/>
            <a:ext cx="2017048" cy="357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65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358009" y="1524000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overlapping k-</a:t>
            </a:r>
            <a:r>
              <a:rPr lang="en-US" dirty="0" err="1" smtClean="0"/>
              <a:t>mers</a:t>
            </a:r>
            <a:endParaRPr lang="en-US" dirty="0"/>
          </a:p>
        </p:txBody>
      </p:sp>
      <p:grpSp>
        <p:nvGrpSpPr>
          <p:cNvPr id="46" name="Grouper 45"/>
          <p:cNvGrpSpPr/>
          <p:nvPr/>
        </p:nvGrpSpPr>
        <p:grpSpPr>
          <a:xfrm>
            <a:off x="202240" y="2091619"/>
            <a:ext cx="2047484" cy="1524000"/>
            <a:chOff x="3771025" y="2345906"/>
            <a:chExt cx="2047484" cy="1524000"/>
          </a:xfrm>
        </p:grpSpPr>
        <p:cxnSp>
          <p:nvCxnSpPr>
            <p:cNvPr id="24" name="Connecteur droit 2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er 46"/>
          <p:cNvGrpSpPr/>
          <p:nvPr/>
        </p:nvGrpSpPr>
        <p:grpSpPr>
          <a:xfrm>
            <a:off x="803725" y="2087364"/>
            <a:ext cx="2047484" cy="1524000"/>
            <a:chOff x="3771025" y="2345906"/>
            <a:chExt cx="2047484" cy="1524000"/>
          </a:xfrm>
        </p:grpSpPr>
        <p:cxnSp>
          <p:nvCxnSpPr>
            <p:cNvPr id="48" name="Connecteur droit 4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er 58"/>
          <p:cNvGrpSpPr/>
          <p:nvPr/>
        </p:nvGrpSpPr>
        <p:grpSpPr>
          <a:xfrm>
            <a:off x="1405210" y="2083109"/>
            <a:ext cx="2047484" cy="1524000"/>
            <a:chOff x="3771025" y="2345906"/>
            <a:chExt cx="2047484" cy="1524000"/>
          </a:xfrm>
        </p:grpSpPr>
        <p:cxnSp>
          <p:nvCxnSpPr>
            <p:cNvPr id="60" name="Connecteur droit 59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Grouper 70"/>
          <p:cNvGrpSpPr/>
          <p:nvPr/>
        </p:nvGrpSpPr>
        <p:grpSpPr>
          <a:xfrm>
            <a:off x="2006695" y="2078854"/>
            <a:ext cx="2047484" cy="1524000"/>
            <a:chOff x="3771025" y="2345906"/>
            <a:chExt cx="2047484" cy="1524000"/>
          </a:xfrm>
        </p:grpSpPr>
        <p:cxnSp>
          <p:nvCxnSpPr>
            <p:cNvPr id="72" name="Connecteur droit 71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3" name="Grouper 82"/>
          <p:cNvGrpSpPr/>
          <p:nvPr/>
        </p:nvGrpSpPr>
        <p:grpSpPr>
          <a:xfrm>
            <a:off x="2608180" y="2074599"/>
            <a:ext cx="2047484" cy="1524000"/>
            <a:chOff x="3771025" y="2345906"/>
            <a:chExt cx="2047484" cy="1524000"/>
          </a:xfrm>
        </p:grpSpPr>
        <p:cxnSp>
          <p:nvCxnSpPr>
            <p:cNvPr id="84" name="Connecteur droit 8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er 94"/>
          <p:cNvGrpSpPr/>
          <p:nvPr/>
        </p:nvGrpSpPr>
        <p:grpSpPr>
          <a:xfrm>
            <a:off x="3209665" y="2070344"/>
            <a:ext cx="2047484" cy="1524000"/>
            <a:chOff x="3771025" y="2345906"/>
            <a:chExt cx="2047484" cy="1524000"/>
          </a:xfrm>
        </p:grpSpPr>
        <p:cxnSp>
          <p:nvCxnSpPr>
            <p:cNvPr id="96" name="Connecteur droit 95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" name="Grouper 106"/>
          <p:cNvGrpSpPr/>
          <p:nvPr/>
        </p:nvGrpSpPr>
        <p:grpSpPr>
          <a:xfrm>
            <a:off x="3811150" y="2066089"/>
            <a:ext cx="2047484" cy="1524000"/>
            <a:chOff x="3771025" y="2345906"/>
            <a:chExt cx="2047484" cy="1524000"/>
          </a:xfrm>
        </p:grpSpPr>
        <p:cxnSp>
          <p:nvCxnSpPr>
            <p:cNvPr id="108" name="Connecteur droit 10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9" name="Image 118" descr="d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8936"/>
            <a:ext cx="9245600" cy="412845"/>
          </a:xfrm>
          <a:prstGeom prst="rect">
            <a:avLst/>
          </a:prstGeom>
        </p:spPr>
      </p:pic>
      <p:sp>
        <p:nvSpPr>
          <p:cNvPr id="120" name="ZoneTexte 119"/>
          <p:cNvSpPr txBox="1"/>
          <p:nvPr/>
        </p:nvSpPr>
        <p:spPr>
          <a:xfrm>
            <a:off x="358009" y="5021175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  <a:endParaRPr lang="en-US" dirty="0"/>
          </a:p>
        </p:txBody>
      </p:sp>
      <p:cxnSp>
        <p:nvCxnSpPr>
          <p:cNvPr id="6" name="Connecteur droit avec flèche 5"/>
          <p:cNvCxnSpPr>
            <a:endCxn id="120" idx="0"/>
          </p:cNvCxnSpPr>
          <p:nvPr/>
        </p:nvCxnSpPr>
        <p:spPr>
          <a:xfrm flipH="1">
            <a:off x="2359062" y="3722880"/>
            <a:ext cx="1155403" cy="12982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pic>
        <p:nvPicPr>
          <p:cNvPr id="119" name="Image 118" descr="d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761"/>
            <a:ext cx="9245600" cy="412845"/>
          </a:xfrm>
          <a:prstGeom prst="rect">
            <a:avLst/>
          </a:prstGeom>
        </p:spPr>
      </p:pic>
      <p:sp>
        <p:nvSpPr>
          <p:cNvPr id="120" name="ZoneTexte 119"/>
          <p:cNvSpPr txBox="1"/>
          <p:nvPr/>
        </p:nvSpPr>
        <p:spPr>
          <a:xfrm>
            <a:off x="358009" y="1524000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22965" y="3819830"/>
            <a:ext cx="3829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Reading the graph:</a:t>
            </a:r>
          </a:p>
          <a:p>
            <a:r>
              <a:rPr lang="en-US" dirty="0"/>
              <a:t>	</a:t>
            </a:r>
            <a:r>
              <a:rPr lang="en-US" b="1" dirty="0" smtClean="0"/>
              <a:t>CTGACCTTA</a:t>
            </a:r>
            <a:endParaRPr lang="en-US" b="1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1269933" y="2598260"/>
            <a:ext cx="9694" cy="1153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83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smtClean="0"/>
              <a:t>To sum up:</a:t>
            </a:r>
          </a:p>
          <a:p>
            <a:pPr lvl="1"/>
            <a:r>
              <a:rPr lang="en-US" noProof="0" smtClean="0"/>
              <a:t>[Clean the reads]</a:t>
            </a:r>
          </a:p>
          <a:p>
            <a:pPr lvl="1"/>
            <a:r>
              <a:rPr lang="en-US" noProof="0" smtClean="0"/>
              <a:t>Generate and counts the </a:t>
            </a:r>
            <a:r>
              <a:rPr lang="en-US" i="1" noProof="0" smtClean="0"/>
              <a:t>k-</a:t>
            </a:r>
            <a:r>
              <a:rPr lang="en-US" noProof="0" smtClean="0"/>
              <a:t>mers</a:t>
            </a:r>
          </a:p>
          <a:p>
            <a:pPr lvl="1"/>
            <a:r>
              <a:rPr lang="en-US" noProof="0" smtClean="0"/>
              <a:t>Generate the </a:t>
            </a:r>
            <a:r>
              <a:rPr lang="en-US" i="1" noProof="0" smtClean="0"/>
              <a:t>de Bruijn </a:t>
            </a:r>
            <a:r>
              <a:rPr lang="en-US" noProof="0" smtClean="0"/>
              <a:t>graph</a:t>
            </a:r>
          </a:p>
          <a:p>
            <a:pPr lvl="1"/>
            <a:r>
              <a:rPr lang="en-US" noProof="0" smtClean="0"/>
              <a:t>Read the de</a:t>
            </a:r>
            <a:r>
              <a:rPr lang="en-US" i="1" noProof="0" smtClean="0"/>
              <a:t> Bruijn</a:t>
            </a:r>
            <a:r>
              <a:rPr lang="en-US" noProof="0" smtClean="0"/>
              <a:t> graph</a:t>
            </a:r>
          </a:p>
          <a:p>
            <a:pPr lvl="1"/>
            <a:endParaRPr lang="en-US" noProof="0"/>
          </a:p>
        </p:txBody>
      </p:sp>
      <p:sp>
        <p:nvSpPr>
          <p:cNvPr id="10" name="Nuage 9"/>
          <p:cNvSpPr/>
          <p:nvPr/>
        </p:nvSpPr>
        <p:spPr>
          <a:xfrm>
            <a:off x="3674080" y="3199350"/>
            <a:ext cx="1967911" cy="814380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Hardest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3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38"/>
            <a:ext cx="2272081" cy="201306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795" y="4837836"/>
            <a:ext cx="1670627" cy="133783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NGS context</a:t>
            </a:r>
            <a:endParaRPr lang="en-US" noProof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33" y="3607948"/>
            <a:ext cx="2845121" cy="3113527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1684691" y="3167602"/>
            <a:ext cx="229018" cy="686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091" y="1415663"/>
            <a:ext cx="3671453" cy="2438894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3313545" y="3607948"/>
            <a:ext cx="692728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4444422" y="5368253"/>
            <a:ext cx="4532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ACGACGTACGCATCAACACGTCACAAAGATACGACTGACGCATCAACACGACGCATCGGCGGGACTCATCTCTAACGCGAGCGACGAACGACTACGACAT</a:t>
            </a:r>
            <a:endParaRPr lang="en-US" sz="12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036455" y="4745182"/>
            <a:ext cx="5940713" cy="143048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4444422" y="4837836"/>
            <a:ext cx="405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READ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noProof="0" smtClean="0"/>
              <a:t>Read the de</a:t>
            </a:r>
            <a:r>
              <a:rPr lang="en-US" i="1" noProof="0" smtClean="0"/>
              <a:t> Bruijn</a:t>
            </a:r>
            <a:r>
              <a:rPr lang="en-US" noProof="0" smtClean="0"/>
              <a:t> graph</a:t>
            </a:r>
          </a:p>
          <a:p>
            <a:pPr lvl="1"/>
            <a:endParaRPr lang="en-US" noProof="0"/>
          </a:p>
        </p:txBody>
      </p:sp>
      <p:pic>
        <p:nvPicPr>
          <p:cNvPr id="6" name="Image 5" descr="Screen Shot 2015-03-20 at 16.30.40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195"/>
            <a:ext cx="9144000" cy="4799805"/>
          </a:xfrm>
          <a:prstGeom prst="rect">
            <a:avLst/>
          </a:prstGeom>
        </p:spPr>
      </p:pic>
      <p:sp>
        <p:nvSpPr>
          <p:cNvPr id="10" name="Nuage 9"/>
          <p:cNvSpPr/>
          <p:nvPr/>
        </p:nvSpPr>
        <p:spPr>
          <a:xfrm>
            <a:off x="4023069" y="1524000"/>
            <a:ext cx="1967911" cy="814380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Hardest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4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noProof="0" smtClean="0"/>
              <a:t>Read the de</a:t>
            </a:r>
            <a:r>
              <a:rPr lang="en-US" i="1" noProof="0" smtClean="0"/>
              <a:t> Bruijn</a:t>
            </a:r>
            <a:r>
              <a:rPr lang="en-US" noProof="0" smtClean="0"/>
              <a:t> graph</a:t>
            </a:r>
          </a:p>
          <a:p>
            <a:pPr lvl="1"/>
            <a:endParaRPr lang="en-US" noProof="0" smtClean="0"/>
          </a:p>
          <a:p>
            <a:pPr lvl="1"/>
            <a:endParaRPr lang="en-US" noProof="0" smtClean="0"/>
          </a:p>
          <a:p>
            <a:pPr lvl="1"/>
            <a:r>
              <a:rPr lang="en-US" b="1" noProof="0" smtClean="0"/>
              <a:t>Heuristics</a:t>
            </a:r>
          </a:p>
          <a:p>
            <a:pPr lvl="2"/>
            <a:r>
              <a:rPr lang="en-US" noProof="0" smtClean="0"/>
              <a:t>Not sure the optimal results is provided</a:t>
            </a:r>
          </a:p>
          <a:p>
            <a:pPr lvl="2"/>
            <a:endParaRPr lang="en-US" noProof="0" smtClean="0"/>
          </a:p>
          <a:p>
            <a:pPr lvl="1"/>
            <a:r>
              <a:rPr lang="en-US" noProof="0" smtClean="0"/>
              <a:t>Use the coverage, use the reads quality, use nothing, …</a:t>
            </a:r>
          </a:p>
          <a:p>
            <a:pPr lvl="1"/>
            <a:endParaRPr lang="en-US" noProof="0" smtClean="0"/>
          </a:p>
          <a:p>
            <a:pPr lvl="1"/>
            <a:r>
              <a:rPr lang="en-US" noProof="0" smtClean="0"/>
              <a:t>Difficult to know what is done in practice</a:t>
            </a:r>
          </a:p>
          <a:p>
            <a:pPr lvl="1"/>
            <a:endParaRPr lang="en-US" b="1" noProof="0" smtClean="0"/>
          </a:p>
          <a:p>
            <a:pPr lvl="1"/>
            <a:endParaRPr lang="en-US" b="1" noProof="0" smtClean="0"/>
          </a:p>
          <a:p>
            <a:pPr lvl="1"/>
            <a:endParaRPr lang="en-US" noProof="0"/>
          </a:p>
        </p:txBody>
      </p:sp>
      <p:sp>
        <p:nvSpPr>
          <p:cNvPr id="10" name="Nuage 9"/>
          <p:cNvSpPr/>
          <p:nvPr/>
        </p:nvSpPr>
        <p:spPr>
          <a:xfrm>
            <a:off x="4023069" y="1524000"/>
            <a:ext cx="1967911" cy="814380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Hardest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72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Variant detection by read mapping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Pipeline like :</a:t>
            </a:r>
          </a:p>
          <a:p>
            <a:pPr lvl="1"/>
            <a:r>
              <a:rPr lang="en-US" noProof="0" dirty="0" smtClean="0"/>
              <a:t>BWA (read mapping)</a:t>
            </a:r>
          </a:p>
          <a:p>
            <a:pPr lvl="2"/>
            <a:r>
              <a:rPr lang="en-US" noProof="0" dirty="0" smtClean="0"/>
              <a:t>Seed and extend</a:t>
            </a:r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1"/>
            <a:r>
              <a:rPr lang="en-US" noProof="0" dirty="0" smtClean="0"/>
              <a:t>GATK (</a:t>
            </a:r>
            <a:r>
              <a:rPr lang="en-US" noProof="0" dirty="0" err="1" smtClean="0"/>
              <a:t>analyse</a:t>
            </a:r>
            <a:r>
              <a:rPr lang="en-US" noProof="0" dirty="0" smtClean="0"/>
              <a:t> mapped reads for variant calling)</a:t>
            </a:r>
          </a:p>
          <a:p>
            <a:endParaRPr lang="en-US" noProof="0" dirty="0" smtClean="0"/>
          </a:p>
          <a:p>
            <a:pPr lvl="1"/>
            <a:endParaRPr lang="en-US" noProof="0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998499" y="3238130"/>
            <a:ext cx="6737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5903735" y="285033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Ref. genome</a:t>
            </a:r>
            <a:endParaRPr lang="en-US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3169987" y="3567760"/>
            <a:ext cx="238475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3829" y="329358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Mapped Read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3102129" y="319935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||.||||||.|||||.|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1628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Mapping limitations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r>
              <a:rPr lang="en-US" noProof="0" dirty="0" smtClean="0"/>
              <a:t>Limitations in:</a:t>
            </a:r>
          </a:p>
          <a:p>
            <a:pPr lvl="2"/>
            <a:r>
              <a:rPr lang="en-US" noProof="0" dirty="0" smtClean="0"/>
              <a:t>Number of differences</a:t>
            </a:r>
          </a:p>
          <a:p>
            <a:pPr lvl="3"/>
            <a:r>
              <a:rPr lang="en-US" noProof="0" dirty="0" smtClean="0"/>
              <a:t>Highly degenerated reads / far genome</a:t>
            </a:r>
          </a:p>
          <a:p>
            <a:pPr lvl="2"/>
            <a:r>
              <a:rPr lang="en-US" noProof="0" dirty="0" smtClean="0"/>
              <a:t>Structural variant detection</a:t>
            </a:r>
          </a:p>
          <a:p>
            <a:pPr lvl="3"/>
            <a:r>
              <a:rPr lang="en-US" noProof="0" dirty="0" smtClean="0"/>
              <a:t>Hard to detect inversions &amp; large insertions or deletions ?</a:t>
            </a:r>
          </a:p>
          <a:p>
            <a:pPr lvl="3"/>
            <a:endParaRPr lang="en-US" dirty="0"/>
          </a:p>
          <a:p>
            <a:pPr lvl="1"/>
            <a:r>
              <a:rPr lang="en-US" noProof="0" dirty="0" smtClean="0"/>
              <a:t>Time consuming </a:t>
            </a:r>
          </a:p>
          <a:p>
            <a:pPr lvl="3"/>
            <a:endParaRPr lang="en-US" noProof="0" dirty="0" smtClean="0"/>
          </a:p>
        </p:txBody>
      </p:sp>
      <p:grpSp>
        <p:nvGrpSpPr>
          <p:cNvPr id="4" name="Grouper 3"/>
          <p:cNvGrpSpPr/>
          <p:nvPr/>
        </p:nvGrpSpPr>
        <p:grpSpPr>
          <a:xfrm>
            <a:off x="824003" y="1600200"/>
            <a:ext cx="7716538" cy="822277"/>
            <a:chOff x="1143909" y="3150875"/>
            <a:chExt cx="7716538" cy="822277"/>
          </a:xfrm>
        </p:grpSpPr>
        <p:cxnSp>
          <p:nvCxnSpPr>
            <p:cNvPr id="5" name="Connecteur droit 4"/>
            <p:cNvCxnSpPr/>
            <p:nvPr/>
          </p:nvCxnSpPr>
          <p:spPr>
            <a:xfrm>
              <a:off x="1143909" y="3548370"/>
              <a:ext cx="67374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6049145" y="3150875"/>
              <a:ext cx="281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Ref. genome</a:t>
              </a:r>
              <a:endParaRPr lang="en-US" dirty="0"/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315397" y="3878000"/>
              <a:ext cx="2384759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5729239" y="3603820"/>
              <a:ext cx="281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Mapped Read</a:t>
              </a:r>
              <a:endParaRPr lang="en-US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247539" y="3509590"/>
              <a:ext cx="281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||.||||||.|||||.|</a:t>
              </a:r>
              <a:endParaRPr lang="en-US" dirty="0"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097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Why de novo tools may be an appropriate alternative?</a:t>
            </a:r>
          </a:p>
          <a:p>
            <a:pPr lvl="1"/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 few words about assembly</a:t>
            </a:r>
          </a:p>
          <a:p>
            <a:pPr lvl="1"/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 few words about read mapping</a:t>
            </a:r>
          </a:p>
          <a:p>
            <a:endParaRPr lang="en-US" noProof="0" dirty="0" smtClean="0"/>
          </a:p>
          <a:p>
            <a:r>
              <a:rPr lang="en-US" noProof="0" dirty="0" smtClean="0">
                <a:solidFill>
                  <a:srgbClr val="A53926"/>
                </a:solidFill>
              </a:rPr>
              <a:t>What is the general way for calling variants from raw reads ?</a:t>
            </a:r>
          </a:p>
          <a:p>
            <a:endParaRPr lang="en-US" noProof="0" dirty="0" smtClean="0">
              <a:solidFill>
                <a:srgbClr val="D3AEA8"/>
              </a:solidFill>
            </a:endParaRPr>
          </a:p>
          <a:p>
            <a:r>
              <a:rPr lang="en-US" noProof="0" dirty="0" smtClean="0">
                <a:solidFill>
                  <a:srgbClr val="D3AEA8"/>
                </a:solidFill>
              </a:rPr>
              <a:t>Focus on </a:t>
            </a:r>
            <a:r>
              <a:rPr lang="en-US" noProof="0" dirty="0" err="1" smtClean="0">
                <a:solidFill>
                  <a:srgbClr val="D3AEA8"/>
                </a:solidFill>
              </a:rPr>
              <a:t>discoSnp</a:t>
            </a:r>
            <a:r>
              <a:rPr lang="en-US" noProof="0" dirty="0" smtClean="0">
                <a:solidFill>
                  <a:srgbClr val="D3AEA8"/>
                </a:solidFill>
              </a:rPr>
              <a:t>++ on which the TP is based. </a:t>
            </a:r>
            <a:endParaRPr lang="en-US" noProof="0" dirty="0">
              <a:solidFill>
                <a:srgbClr val="D3AE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0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56" descr="Screen Shot 2015-03-23 at 17.1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56" y="3255636"/>
            <a:ext cx="5275844" cy="15592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Calling</a:t>
            </a:r>
            <a:r>
              <a:rPr lang="fr-FR" dirty="0" smtClean="0"/>
              <a:t> variants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reads</a:t>
            </a:r>
            <a:r>
              <a:rPr lang="fr-FR" dirty="0" smtClean="0"/>
              <a:t> and </a:t>
            </a:r>
            <a:r>
              <a:rPr lang="fr-FR" dirty="0" err="1" smtClean="0"/>
              <a:t>without</a:t>
            </a:r>
            <a:r>
              <a:rPr lang="fr-FR" dirty="0" smtClean="0"/>
              <a:t> a </a:t>
            </a:r>
            <a:r>
              <a:rPr lang="fr-FR" dirty="0" err="1" smtClean="0"/>
              <a:t>reference</a:t>
            </a:r>
            <a:r>
              <a:rPr lang="fr-FR" dirty="0" smtClean="0"/>
              <a:t> </a:t>
            </a:r>
            <a:r>
              <a:rPr lang="fr-FR" dirty="0" err="1" smtClean="0"/>
              <a:t>genome</a:t>
            </a:r>
            <a:r>
              <a:rPr lang="fr-FR" dirty="0" smtClean="0"/>
              <a:t> – « </a:t>
            </a:r>
            <a:r>
              <a:rPr lang="fr-FR" dirty="0" err="1" smtClean="0"/>
              <a:t>usual</a:t>
            </a:r>
            <a:r>
              <a:rPr lang="fr-FR" dirty="0" smtClean="0"/>
              <a:t> » pipeline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32865"/>
            <a:ext cx="82296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Read </a:t>
            </a:r>
            <a:r>
              <a:rPr lang="fr-FR" dirty="0" err="1" smtClean="0"/>
              <a:t>assembly</a:t>
            </a:r>
            <a:r>
              <a:rPr lang="fr-FR" dirty="0" smtClean="0"/>
              <a:t> 	[SOAP]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Read </a:t>
            </a:r>
            <a:r>
              <a:rPr lang="fr-FR" dirty="0" err="1" smtClean="0"/>
              <a:t>mapping</a:t>
            </a:r>
            <a:r>
              <a:rPr lang="fr-FR" dirty="0" smtClean="0"/>
              <a:t> 	[BWA]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GATK </a:t>
            </a:r>
            <a:r>
              <a:rPr lang="fr-FR" dirty="0" err="1" smtClean="0"/>
              <a:t>calling</a:t>
            </a:r>
            <a:r>
              <a:rPr lang="fr-FR" dirty="0" smtClean="0"/>
              <a:t> 	[GATK]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271" y="3523646"/>
            <a:ext cx="1540402" cy="1023267"/>
          </a:xfrm>
          <a:prstGeom prst="rect">
            <a:avLst/>
          </a:prstGeom>
        </p:spPr>
      </p:pic>
      <p:cxnSp>
        <p:nvCxnSpPr>
          <p:cNvPr id="25" name="Connecteur droit avec flèche 24"/>
          <p:cNvCxnSpPr>
            <a:stCxn id="26" idx="3"/>
            <a:endCxn id="27" idx="1"/>
          </p:cNvCxnSpPr>
          <p:nvPr/>
        </p:nvCxnSpPr>
        <p:spPr>
          <a:xfrm flipV="1">
            <a:off x="3868156" y="5430294"/>
            <a:ext cx="678397" cy="319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54" y="5186102"/>
            <a:ext cx="1540402" cy="112757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553" y="4885865"/>
            <a:ext cx="3065611" cy="1088858"/>
          </a:xfrm>
          <a:prstGeom prst="rect">
            <a:avLst/>
          </a:prstGeom>
        </p:spPr>
      </p:pic>
      <p:cxnSp>
        <p:nvCxnSpPr>
          <p:cNvPr id="28" name="Connecteur droit avec flèche 27"/>
          <p:cNvCxnSpPr>
            <a:stCxn id="23" idx="3"/>
            <a:endCxn id="27" idx="1"/>
          </p:cNvCxnSpPr>
          <p:nvPr/>
        </p:nvCxnSpPr>
        <p:spPr>
          <a:xfrm>
            <a:off x="3233673" y="4035280"/>
            <a:ext cx="1312880" cy="13950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83733" y="4760245"/>
            <a:ext cx="0" cy="362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ngle 46"/>
          <p:cNvCxnSpPr>
            <a:stCxn id="23" idx="2"/>
            <a:endCxn id="26" idx="1"/>
          </p:cNvCxnSpPr>
          <p:nvPr/>
        </p:nvCxnSpPr>
        <p:spPr>
          <a:xfrm rot="5400000">
            <a:off x="1794125" y="5080542"/>
            <a:ext cx="1202976" cy="135718"/>
          </a:xfrm>
          <a:prstGeom prst="bentConnector4">
            <a:avLst>
              <a:gd name="adj1" fmla="val 26567"/>
              <a:gd name="adj2" fmla="val 2684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81130" y="4035280"/>
            <a:ext cx="14121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1693271" y="5062056"/>
            <a:ext cx="62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4097611" y="5122797"/>
            <a:ext cx="62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5283733" y="4630258"/>
            <a:ext cx="62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391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rgbClr val="D3AEA8"/>
                </a:solidFill>
              </a:rPr>
              <a:t>Why de novo tools may be an appropriate alternative?</a:t>
            </a:r>
          </a:p>
          <a:p>
            <a:pPr lvl="1"/>
            <a:r>
              <a:rPr lang="en-US" noProof="0" dirty="0" smtClean="0">
                <a:solidFill>
                  <a:srgbClr val="D3AEA8"/>
                </a:solidFill>
              </a:rPr>
              <a:t>A few words about assembly</a:t>
            </a:r>
          </a:p>
          <a:p>
            <a:pPr lvl="1"/>
            <a:r>
              <a:rPr lang="en-US" noProof="0" dirty="0" smtClean="0">
                <a:solidFill>
                  <a:srgbClr val="D3AEA8"/>
                </a:solidFill>
              </a:rPr>
              <a:t>A few words about read mapping</a:t>
            </a:r>
          </a:p>
          <a:p>
            <a:endParaRPr lang="en-US" noProof="0" dirty="0" smtClean="0">
              <a:solidFill>
                <a:srgbClr val="D3AEA8"/>
              </a:solidFill>
            </a:endParaRPr>
          </a:p>
          <a:p>
            <a:r>
              <a:rPr lang="en-US" noProof="0" dirty="0" smtClean="0">
                <a:solidFill>
                  <a:srgbClr val="D3AEA8"/>
                </a:solidFill>
              </a:rPr>
              <a:t>What is the general way for calling variants from raw reads ?</a:t>
            </a:r>
          </a:p>
          <a:p>
            <a:endParaRPr lang="en-US" noProof="0" dirty="0" smtClean="0"/>
          </a:p>
          <a:p>
            <a:r>
              <a:rPr lang="en-US" noProof="0" dirty="0" smtClean="0">
                <a:solidFill>
                  <a:srgbClr val="A53926"/>
                </a:solidFill>
              </a:rPr>
              <a:t>Focus on </a:t>
            </a:r>
            <a:r>
              <a:rPr lang="en-US" noProof="0" dirty="0" err="1" smtClean="0">
                <a:solidFill>
                  <a:srgbClr val="A53926"/>
                </a:solidFill>
              </a:rPr>
              <a:t>discoSnp</a:t>
            </a:r>
            <a:r>
              <a:rPr lang="en-US" noProof="0" dirty="0" smtClean="0">
                <a:solidFill>
                  <a:srgbClr val="A53926"/>
                </a:solidFill>
              </a:rPr>
              <a:t>++ on which the TP is based. </a:t>
            </a:r>
            <a:endParaRPr lang="en-US" noProof="0" dirty="0">
              <a:solidFill>
                <a:srgbClr val="A539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9" y="2149186"/>
            <a:ext cx="6823363" cy="15985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92" y="3134618"/>
            <a:ext cx="598268" cy="4387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28338" y="300181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noProof="0" smtClean="0">
                <a:latin typeface="Disco Inferno"/>
                <a:cs typeface="Disco Inferno"/>
              </a:rPr>
              <a:t>Disc</a:t>
            </a:r>
            <a:r>
              <a:rPr lang="en-US" noProof="0" smtClean="0"/>
              <a:t>   </a:t>
            </a:r>
            <a:r>
              <a:rPr lang="en-US" noProof="0" smtClean="0">
                <a:latin typeface="Disco Inferno"/>
                <a:cs typeface="Disco Inferno"/>
              </a:rPr>
              <a:t>Snp</a:t>
            </a:r>
            <a:r>
              <a:rPr lang="en-US" noProof="0" smtClean="0"/>
              <a:t> </a:t>
            </a:r>
            <a:r>
              <a:rPr lang="en-US" noProof="0"/>
              <a:t/>
            </a:r>
            <a:br>
              <a:rPr lang="en-US" noProof="0"/>
            </a:b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985131"/>
            <a:ext cx="6400800" cy="2179564"/>
          </a:xfrm>
        </p:spPr>
        <p:txBody>
          <a:bodyPr>
            <a:normAutofit/>
          </a:bodyPr>
          <a:lstStyle/>
          <a:p>
            <a:r>
              <a:rPr lang="en-US" noProof="0"/>
              <a:t>De novo </a:t>
            </a:r>
            <a:r>
              <a:rPr lang="en-US" b="1" u="sng" noProof="0"/>
              <a:t>disco</a:t>
            </a:r>
            <a:r>
              <a:rPr lang="en-US" noProof="0"/>
              <a:t>very of </a:t>
            </a:r>
            <a:r>
              <a:rPr lang="en-US" noProof="0" smtClean="0"/>
              <a:t>isolated SNPs from raw NGS reads</a:t>
            </a:r>
          </a:p>
          <a:p>
            <a:endParaRPr lang="en-US" noProof="0" smtClean="0"/>
          </a:p>
          <a:p>
            <a:endParaRPr lang="en-US" noProof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103909" y="322585"/>
            <a:ext cx="2332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Raluca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Uricaru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Guillaume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Rizk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Vincent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Lacroix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Elsa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Quillery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Olivier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Plantard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Rayan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Chikhi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Claire Lemaitre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Pierre Peterlongo</a:t>
            </a:r>
          </a:p>
          <a:p>
            <a:endParaRPr lang="en-US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03909" y="94080"/>
            <a:ext cx="8919556" cy="6609081"/>
          </a:xfrm>
          <a:prstGeom prst="round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à coins arrondis 12"/>
          <p:cNvSpPr/>
          <p:nvPr/>
        </p:nvSpPr>
        <p:spPr>
          <a:xfrm>
            <a:off x="39201" y="47041"/>
            <a:ext cx="9039142" cy="6742359"/>
          </a:xfrm>
          <a:prstGeom prst="roundRect">
            <a:avLst/>
          </a:prstGeom>
          <a:noFill/>
          <a:ln w="76200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04" y="369130"/>
            <a:ext cx="3520334" cy="17800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9324" y="5333376"/>
            <a:ext cx="7891032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err="1" smtClean="0"/>
              <a:t>Uricaru</a:t>
            </a:r>
            <a:r>
              <a:rPr lang="fr-FR" dirty="0" smtClean="0"/>
              <a:t>, R., </a:t>
            </a:r>
            <a:r>
              <a:rPr lang="fr-FR" dirty="0" err="1" smtClean="0"/>
              <a:t>Rizk</a:t>
            </a:r>
            <a:r>
              <a:rPr lang="fr-FR" dirty="0" smtClean="0"/>
              <a:t>, G., Lacroix, V., </a:t>
            </a:r>
            <a:r>
              <a:rPr lang="fr-FR" dirty="0" err="1" smtClean="0"/>
              <a:t>Quillery</a:t>
            </a:r>
            <a:r>
              <a:rPr lang="fr-FR" dirty="0" smtClean="0"/>
              <a:t>, E., Plantard, O., </a:t>
            </a:r>
            <a:r>
              <a:rPr lang="fr-FR" dirty="0" err="1" smtClean="0"/>
              <a:t>Chikhi</a:t>
            </a:r>
            <a:r>
              <a:rPr lang="fr-FR" dirty="0" smtClean="0"/>
              <a:t>, R., … Peterlongo, P. (2014). Reference-free </a:t>
            </a:r>
            <a:r>
              <a:rPr lang="fr-FR" dirty="0" err="1" smtClean="0"/>
              <a:t>detection</a:t>
            </a:r>
            <a:r>
              <a:rPr lang="fr-FR" dirty="0" smtClean="0"/>
              <a:t> of </a:t>
            </a:r>
            <a:r>
              <a:rPr lang="fr-FR" dirty="0" err="1" smtClean="0"/>
              <a:t>isolated</a:t>
            </a:r>
            <a:r>
              <a:rPr lang="fr-FR" dirty="0" smtClean="0"/>
              <a:t> </a:t>
            </a:r>
            <a:r>
              <a:rPr lang="fr-FR" dirty="0" err="1" smtClean="0"/>
              <a:t>SNPs</a:t>
            </a:r>
            <a:r>
              <a:rPr lang="fr-FR" dirty="0" smtClean="0"/>
              <a:t>. </a:t>
            </a:r>
            <a:r>
              <a:rPr lang="fr-FR" dirty="0" err="1" smtClean="0"/>
              <a:t>Nucleic</a:t>
            </a:r>
            <a:r>
              <a:rPr lang="fr-FR" dirty="0" smtClean="0"/>
              <a:t> </a:t>
            </a:r>
            <a:r>
              <a:rPr lang="fr-FR" dirty="0" err="1" smtClean="0"/>
              <a:t>Acids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. doi:10.1093/</a:t>
            </a:r>
            <a:r>
              <a:rPr lang="fr-FR" dirty="0" err="1" smtClean="0"/>
              <a:t>nar</a:t>
            </a:r>
            <a:r>
              <a:rPr lang="fr-FR" dirty="0" smtClean="0"/>
              <a:t>/gku1187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438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9" y="2149186"/>
            <a:ext cx="6823363" cy="15985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92" y="3134618"/>
            <a:ext cx="598268" cy="4387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28338" y="300181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noProof="0" smtClean="0">
                <a:latin typeface="Disco Inferno"/>
                <a:cs typeface="Disco Inferno"/>
              </a:rPr>
              <a:t>Disc</a:t>
            </a:r>
            <a:r>
              <a:rPr lang="en-US" noProof="0" smtClean="0"/>
              <a:t>   </a:t>
            </a:r>
            <a:r>
              <a:rPr lang="en-US" noProof="0" smtClean="0">
                <a:latin typeface="Disco Inferno"/>
                <a:cs typeface="Disco Inferno"/>
              </a:rPr>
              <a:t>Snp</a:t>
            </a:r>
            <a:r>
              <a:rPr lang="en-US" noProof="0" smtClean="0"/>
              <a:t> </a:t>
            </a:r>
            <a:r>
              <a:rPr lang="en-US" noProof="0"/>
              <a:t/>
            </a:r>
            <a:br>
              <a:rPr lang="en-US" noProof="0"/>
            </a:br>
            <a:endParaRPr lang="en-US" noProof="0"/>
          </a:p>
        </p:txBody>
      </p:sp>
      <p:sp>
        <p:nvSpPr>
          <p:cNvPr id="6" name="ZoneTexte 5"/>
          <p:cNvSpPr txBox="1"/>
          <p:nvPr/>
        </p:nvSpPr>
        <p:spPr>
          <a:xfrm>
            <a:off x="103909" y="322585"/>
            <a:ext cx="2332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Raluca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Uricaru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Guillaume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Rizk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Vincent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Lacroix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Elsa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Quillery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Olivier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Plantard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Rayan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Chikhi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Claire Lemaitre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Pierre Peterlongo</a:t>
            </a:r>
          </a:p>
          <a:p>
            <a:endParaRPr lang="en-US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03909" y="94080"/>
            <a:ext cx="8919556" cy="6609081"/>
          </a:xfrm>
          <a:prstGeom prst="round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à coins arrondis 12"/>
          <p:cNvSpPr/>
          <p:nvPr/>
        </p:nvSpPr>
        <p:spPr>
          <a:xfrm>
            <a:off x="39201" y="47041"/>
            <a:ext cx="9039142" cy="6742359"/>
          </a:xfrm>
          <a:prstGeom prst="roundRect">
            <a:avLst/>
          </a:prstGeom>
          <a:noFill/>
          <a:ln w="76200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04" y="369130"/>
            <a:ext cx="3520334" cy="17800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55994" y="2907908"/>
            <a:ext cx="874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++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1371600" y="3985131"/>
            <a:ext cx="6400800" cy="2179564"/>
          </a:xfrm>
        </p:spPr>
        <p:txBody>
          <a:bodyPr>
            <a:normAutofit/>
          </a:bodyPr>
          <a:lstStyle/>
          <a:p>
            <a:r>
              <a:rPr lang="en-US" strike="sngStrike" noProof="0"/>
              <a:t>De novo </a:t>
            </a:r>
            <a:r>
              <a:rPr lang="en-US" b="1" u="sng" strike="sngStrike" noProof="0"/>
              <a:t>disco</a:t>
            </a:r>
            <a:r>
              <a:rPr lang="en-US" strike="sngStrike" noProof="0"/>
              <a:t>very of </a:t>
            </a:r>
            <a:r>
              <a:rPr lang="en-US" strike="sngStrike" noProof="0" smtClean="0"/>
              <a:t>isolated SNPs from raw NGS reads</a:t>
            </a:r>
          </a:p>
          <a:p>
            <a:r>
              <a:rPr lang="en-US" noProof="0"/>
              <a:t>De novo </a:t>
            </a:r>
            <a:r>
              <a:rPr lang="en-US" b="1" u="sng" noProof="0"/>
              <a:t>disco</a:t>
            </a:r>
            <a:r>
              <a:rPr lang="en-US" noProof="0"/>
              <a:t>very of </a:t>
            </a:r>
            <a:r>
              <a:rPr lang="en-US" noProof="0" smtClean="0"/>
              <a:t>SNPs and </a:t>
            </a:r>
            <a:r>
              <a:rPr lang="en-US" noProof="0"/>
              <a:t>i</a:t>
            </a:r>
            <a:r>
              <a:rPr lang="en-US" noProof="0" smtClean="0"/>
              <a:t>ndels from </a:t>
            </a:r>
            <a:r>
              <a:rPr lang="en-US" noProof="0"/>
              <a:t>raw NGS reads</a:t>
            </a:r>
          </a:p>
          <a:p>
            <a:endParaRPr lang="en-US" noProof="0" smtClean="0"/>
          </a:p>
          <a:p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45998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DiscoSnp++</a:t>
            </a:r>
            <a:endParaRPr lang="en-US" noProof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53" y="2235261"/>
            <a:ext cx="953279" cy="84460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56" y="3519653"/>
            <a:ext cx="823485" cy="901172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1831199" y="3231433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837" y="2056599"/>
            <a:ext cx="1540402" cy="1023267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V="1">
            <a:off x="2367799" y="3231433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637" y="1912233"/>
            <a:ext cx="1777999" cy="1301496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>
            <a:off x="4348019" y="2652685"/>
            <a:ext cx="508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6904184" y="2640079"/>
            <a:ext cx="842817" cy="439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585364" y="3319598"/>
            <a:ext cx="2043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SNPs</a:t>
            </a:r>
          </a:p>
          <a:p>
            <a:r>
              <a:rPr lang="en-US" sz="2000" b="1" dirty="0" err="1" smtClean="0"/>
              <a:t>Indels</a:t>
            </a:r>
            <a:endParaRPr lang="en-US" sz="2000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242941" y="4236410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5558796" y="3905753"/>
            <a:ext cx="2026568" cy="838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51" y="4747947"/>
            <a:ext cx="2882779" cy="675386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259" y="5140720"/>
            <a:ext cx="252760" cy="185357"/>
          </a:xfrm>
          <a:prstGeom prst="rect">
            <a:avLst/>
          </a:prstGeom>
        </p:spPr>
      </p:pic>
      <p:sp>
        <p:nvSpPr>
          <p:cNvPr id="25" name="Titre 1"/>
          <p:cNvSpPr txBox="1">
            <a:spLocks/>
          </p:cNvSpPr>
          <p:nvPr/>
        </p:nvSpPr>
        <p:spPr>
          <a:xfrm>
            <a:off x="3070241" y="5069988"/>
            <a:ext cx="3283734" cy="574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Disco Inferno"/>
                <a:cs typeface="Disco Inferno"/>
              </a:rPr>
              <a:t>Disc</a:t>
            </a:r>
            <a:r>
              <a:rPr lang="en-US" dirty="0" smtClean="0"/>
              <a:t>   </a:t>
            </a:r>
            <a:r>
              <a:rPr lang="en-US" dirty="0" err="1" smtClean="0">
                <a:latin typeface="Disco Inferno"/>
                <a:cs typeface="Disco Inferno"/>
              </a:rPr>
              <a:t>Snp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239" y="2178959"/>
            <a:ext cx="710008" cy="92223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1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36" y="3924003"/>
            <a:ext cx="2531779" cy="22828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NGS context</a:t>
            </a:r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2" y="3232007"/>
            <a:ext cx="2036258" cy="1352657"/>
          </a:xfrm>
          <a:prstGeom prst="rect">
            <a:avLst/>
          </a:prstGeom>
        </p:spPr>
      </p:pic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135" y="1600200"/>
            <a:ext cx="1283001" cy="17097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803400"/>
            <a:ext cx="1310284" cy="13081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242" y="1853968"/>
            <a:ext cx="1813916" cy="12575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3309938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(Very good) Reference exists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4191000" y="3924003"/>
            <a:ext cx="4838700" cy="2392362"/>
          </a:xfrm>
          <a:prstGeom prst="rect">
            <a:avLst/>
          </a:prstGeom>
          <a:noFill/>
          <a:ln w="127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4343400" y="5816303"/>
            <a:ext cx="369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(good) reference</a:t>
            </a:r>
            <a:endParaRPr lang="en-US" sz="2400" dirty="0"/>
          </a:p>
        </p:txBody>
      </p:sp>
      <p:cxnSp>
        <p:nvCxnSpPr>
          <p:cNvPr id="25" name="Connecteur droit avec flèche 24"/>
          <p:cNvCxnSpPr>
            <a:endCxn id="12" idx="1"/>
          </p:cNvCxnSpPr>
          <p:nvPr/>
        </p:nvCxnSpPr>
        <p:spPr>
          <a:xfrm flipV="1">
            <a:off x="3313545" y="2613819"/>
            <a:ext cx="877455" cy="864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3" idx="1"/>
          </p:cNvCxnSpPr>
          <p:nvPr/>
        </p:nvCxnSpPr>
        <p:spPr>
          <a:xfrm>
            <a:off x="3313545" y="4341086"/>
            <a:ext cx="877455" cy="779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135" y="4252185"/>
            <a:ext cx="1682757" cy="147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4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82" y="1189181"/>
            <a:ext cx="4398818" cy="247266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DiscoSnp++: SNPs &amp; Indels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189181"/>
            <a:ext cx="4287982" cy="2472669"/>
          </a:xfrm>
        </p:spPr>
        <p:txBody>
          <a:bodyPr>
            <a:normAutofit/>
          </a:bodyPr>
          <a:lstStyle/>
          <a:p>
            <a:r>
              <a:rPr lang="en-US" noProof="0" smtClean="0"/>
              <a:t>“</a:t>
            </a:r>
            <a:r>
              <a:rPr lang="en-US" b="1" noProof="0" smtClean="0"/>
              <a:t>Single </a:t>
            </a:r>
            <a:r>
              <a:rPr lang="en-US" b="1" noProof="0"/>
              <a:t>Nucleotide </a:t>
            </a:r>
            <a:r>
              <a:rPr lang="en-US" noProof="0" smtClean="0"/>
              <a:t>differs </a:t>
            </a:r>
            <a:r>
              <a:rPr lang="en-US" noProof="0"/>
              <a:t>between members of a biological species or paired </a:t>
            </a:r>
            <a:r>
              <a:rPr lang="en-US" noProof="0" smtClean="0"/>
              <a:t>chromosomes”</a:t>
            </a:r>
          </a:p>
          <a:p>
            <a:endParaRPr lang="en-US" noProof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30382" y="3953489"/>
            <a:ext cx="8229600" cy="334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CGCGAGCATAC</a:t>
            </a:r>
            <a:br>
              <a:rPr lang="en-US" dirty="0" smtClean="0"/>
            </a:br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CGCGAGCATAC</a:t>
            </a:r>
            <a:endParaRPr lang="en-US" dirty="0"/>
          </a:p>
          <a:p>
            <a:r>
              <a:rPr lang="en-US" dirty="0" smtClean="0"/>
              <a:t>Markers, Personalized medicine, GWAS</a:t>
            </a:r>
            <a:r>
              <a:rPr lang="en-US" dirty="0"/>
              <a:t>, forensic </a:t>
            </a:r>
            <a:r>
              <a:rPr lang="en-US" dirty="0" smtClean="0"/>
              <a:t>science, …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4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82" y="1189181"/>
            <a:ext cx="4398818" cy="247266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DiscoSnp++: SNPs &amp; Indels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189181"/>
            <a:ext cx="4287982" cy="2472669"/>
          </a:xfrm>
        </p:spPr>
        <p:txBody>
          <a:bodyPr>
            <a:normAutofit/>
          </a:bodyPr>
          <a:lstStyle/>
          <a:p>
            <a:r>
              <a:rPr lang="en-US" noProof="0" smtClean="0"/>
              <a:t>“</a:t>
            </a:r>
            <a:r>
              <a:rPr lang="en-US" b="1" noProof="0" smtClean="0"/>
              <a:t>Indel</a:t>
            </a:r>
            <a:r>
              <a:rPr lang="en-US" b="1" noProof="0"/>
              <a:t>” </a:t>
            </a:r>
            <a:r>
              <a:rPr lang="en-US" noProof="0"/>
              <a:t>insertion or </a:t>
            </a:r>
            <a:r>
              <a:rPr lang="en-US" noProof="0" smtClean="0"/>
              <a:t>deletion </a:t>
            </a:r>
            <a:r>
              <a:rPr lang="en-US" noProof="0"/>
              <a:t>of </a:t>
            </a:r>
            <a:r>
              <a:rPr lang="en-US" noProof="0" smtClean="0"/>
              <a:t>base(s) </a:t>
            </a:r>
            <a:r>
              <a:rPr lang="en-US" noProof="0"/>
              <a:t>in the DNA of an organism</a:t>
            </a:r>
            <a:endParaRPr lang="en-US" noProof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30381" y="3953489"/>
            <a:ext cx="8957126" cy="334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CGCGAGCATAC</a:t>
            </a:r>
            <a:br>
              <a:rPr lang="en-US" dirty="0" smtClean="0"/>
            </a:br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AATGCA</a:t>
            </a:r>
            <a:r>
              <a:rPr lang="en-US" dirty="0" smtClean="0"/>
              <a:t>CGCGAGCATAC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4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</a:t>
            </a:r>
            <a:r>
              <a:rPr lang="en-US" noProof="0" smtClean="0"/>
              <a:t>iscoSnp: Use cases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smtClean="0"/>
              <a:t>What you have</a:t>
            </a:r>
            <a:endParaRPr lang="en-US" noProof="0" smtClean="0"/>
          </a:p>
          <a:p>
            <a:pPr lvl="1"/>
            <a:r>
              <a:rPr lang="en-US" noProof="0" smtClean="0"/>
              <a:t>sequenced reads</a:t>
            </a:r>
          </a:p>
          <a:p>
            <a:pPr lvl="1"/>
            <a:r>
              <a:rPr lang="en-US" noProof="0" smtClean="0"/>
              <a:t>1 to </a:t>
            </a:r>
            <a:r>
              <a:rPr lang="en-US" i="1" noProof="0" smtClean="0"/>
              <a:t>n</a:t>
            </a:r>
            <a:r>
              <a:rPr lang="en-US" noProof="0" smtClean="0"/>
              <a:t> sets (replicates, strains, individuals, …)</a:t>
            </a:r>
          </a:p>
          <a:p>
            <a:r>
              <a:rPr lang="en-US" b="1" noProof="0" smtClean="0"/>
              <a:t>What you </a:t>
            </a:r>
            <a:r>
              <a:rPr lang="en-US" b="1" u="sng" noProof="0" smtClean="0"/>
              <a:t>don’t</a:t>
            </a:r>
            <a:r>
              <a:rPr lang="en-US" b="1" noProof="0" smtClean="0"/>
              <a:t> have</a:t>
            </a:r>
            <a:endParaRPr lang="en-US" noProof="0" smtClean="0"/>
          </a:p>
          <a:p>
            <a:pPr lvl="1"/>
            <a:r>
              <a:rPr lang="en-US" noProof="0" smtClean="0"/>
              <a:t>reference genome (close or good)</a:t>
            </a:r>
          </a:p>
          <a:p>
            <a:r>
              <a:rPr lang="en-US" b="1" noProof="0" smtClean="0"/>
              <a:t>What you want</a:t>
            </a:r>
            <a:endParaRPr lang="en-US" noProof="0" smtClean="0"/>
          </a:p>
          <a:p>
            <a:pPr lvl="1"/>
            <a:r>
              <a:rPr lang="en-US" noProof="0" smtClean="0"/>
              <a:t>SNPs with their coverage/quality in each set</a:t>
            </a:r>
          </a:p>
          <a:p>
            <a:r>
              <a:rPr lang="en-US" b="1" noProof="0" smtClean="0">
                <a:solidFill>
                  <a:srgbClr val="7F7F7F"/>
                </a:solidFill>
              </a:rPr>
              <a:t>What you don’t need </a:t>
            </a:r>
          </a:p>
          <a:p>
            <a:pPr lvl="1"/>
            <a:r>
              <a:rPr lang="en-US" noProof="0" smtClean="0">
                <a:solidFill>
                  <a:srgbClr val="7F7F7F"/>
                </a:solidFill>
              </a:rPr>
              <a:t>genomic location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7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Methods at a glance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smtClean="0"/>
              <a:t>Detect bubbles</a:t>
            </a:r>
            <a:r>
              <a:rPr lang="en-US" noProof="0" smtClean="0"/>
              <a:t> in </a:t>
            </a:r>
            <a:r>
              <a:rPr lang="en-US" i="1" noProof="0" smtClean="0"/>
              <a:t>de-bruin </a:t>
            </a:r>
            <a:r>
              <a:rPr lang="en-US" noProof="0" smtClean="0"/>
              <a:t>graph. </a:t>
            </a: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7" y="4350352"/>
            <a:ext cx="8229600" cy="129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All </a:t>
            </a:r>
            <a:r>
              <a:rPr lang="en-US" dirty="0"/>
              <a:t>read sets </a:t>
            </a:r>
            <a:r>
              <a:rPr lang="en-US" dirty="0" smtClean="0"/>
              <a:t>mixed</a:t>
            </a:r>
          </a:p>
          <a:p>
            <a:r>
              <a:rPr lang="en-US" dirty="0" smtClean="0"/>
              <a:t>Uses GATB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33</a:t>
            </a:fld>
            <a:endParaRPr lang="en-US"/>
          </a:p>
        </p:txBody>
      </p:sp>
      <p:pic>
        <p:nvPicPr>
          <p:cNvPr id="10" name="Image 9" descr="bub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89" y="2783609"/>
            <a:ext cx="6809083" cy="11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Methods at a glance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smtClean="0"/>
              <a:t>Isolated SNPs</a:t>
            </a:r>
            <a:r>
              <a:rPr lang="en-US" noProof="0" smtClean="0"/>
              <a:t> Published discoSnp version</a:t>
            </a:r>
          </a:p>
        </p:txBody>
      </p:sp>
      <p:pic>
        <p:nvPicPr>
          <p:cNvPr id="2" name="Image 1" descr="bubble_sn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4" y="2516924"/>
            <a:ext cx="8289013" cy="1518032"/>
          </a:xfrm>
          <a:prstGeom prst="rect">
            <a:avLst/>
          </a:prstGeom>
        </p:spPr>
      </p:pic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7" y="4350352"/>
            <a:ext cx="8229600" cy="129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Two paths of length </a:t>
            </a:r>
            <a:r>
              <a:rPr lang="en-US" i="1" dirty="0" smtClean="0"/>
              <a:t>k</a:t>
            </a:r>
            <a:r>
              <a:rPr lang="en-US" dirty="0" smtClean="0"/>
              <a:t> nodes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7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Methods at a glance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smtClean="0"/>
              <a:t>Close SNPs</a:t>
            </a:r>
            <a:r>
              <a:rPr lang="en-US" noProof="0" smtClean="0"/>
              <a:t> from discoSnp++ version</a:t>
            </a: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7" y="4350352"/>
            <a:ext cx="8229600" cy="129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Two paths of same length &gt; </a:t>
            </a:r>
            <a:r>
              <a:rPr lang="en-US" i="1" dirty="0" smtClean="0"/>
              <a:t>k</a:t>
            </a:r>
            <a:r>
              <a:rPr lang="en-US" dirty="0" smtClean="0"/>
              <a:t> nodes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35</a:t>
            </a:fld>
            <a:endParaRPr lang="en-US"/>
          </a:p>
        </p:txBody>
      </p:sp>
      <p:pic>
        <p:nvPicPr>
          <p:cNvPr id="3" name="Image 2" descr="bubble_close_sn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" y="2540000"/>
            <a:ext cx="9138360" cy="13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1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Methods at a glance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smtClean="0"/>
              <a:t>Indels</a:t>
            </a:r>
            <a:r>
              <a:rPr lang="en-US" noProof="0" smtClean="0"/>
              <a:t> from discoSnp++ version</a:t>
            </a: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6" y="4350352"/>
            <a:ext cx="8740833" cy="1732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Two paths</a:t>
            </a:r>
          </a:p>
          <a:p>
            <a:pPr lvl="1"/>
            <a:r>
              <a:rPr lang="en-US" dirty="0" smtClean="0"/>
              <a:t>One of length &lt;= k-1 nodes</a:t>
            </a:r>
          </a:p>
          <a:p>
            <a:pPr lvl="1"/>
            <a:r>
              <a:rPr lang="en-US" dirty="0" smtClean="0"/>
              <a:t>One of length &gt; k nodes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36</a:t>
            </a:fld>
            <a:endParaRPr lang="en-US"/>
          </a:p>
        </p:txBody>
      </p:sp>
      <p:pic>
        <p:nvPicPr>
          <p:cNvPr id="2" name="Image 1" descr="bubble_in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00"/>
            <a:ext cx="9143999" cy="14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8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discoSnp</a:t>
            </a:r>
            <a:r>
              <a:rPr lang="en-US" noProof="0" dirty="0" smtClean="0"/>
              <a:t>++ overview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6" y="2222321"/>
            <a:ext cx="1223817" cy="8893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289184"/>
            <a:ext cx="904903" cy="9673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3192680"/>
            <a:ext cx="1060291" cy="11603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2140407"/>
            <a:ext cx="1060291" cy="1160318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4" idx="3"/>
            <a:endCxn id="7" idx="1"/>
          </p:cNvCxnSpPr>
          <p:nvPr/>
        </p:nvCxnSpPr>
        <p:spPr>
          <a:xfrm>
            <a:off x="1404473" y="2667014"/>
            <a:ext cx="149608" cy="53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3"/>
            <a:endCxn id="6" idx="1"/>
          </p:cNvCxnSpPr>
          <p:nvPr/>
        </p:nvCxnSpPr>
        <p:spPr>
          <a:xfrm>
            <a:off x="1362102" y="3772839"/>
            <a:ext cx="1919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10"/>
          <p:cNvSpPr/>
          <p:nvPr/>
        </p:nvSpPr>
        <p:spPr>
          <a:xfrm>
            <a:off x="4856766" y="2748144"/>
            <a:ext cx="2370418" cy="7271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discoSnp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++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3" name="Connecteur droit avec flèche 12"/>
          <p:cNvCxnSpPr>
            <a:stCxn id="6" idx="3"/>
            <a:endCxn id="21" idx="1"/>
          </p:cNvCxnSpPr>
          <p:nvPr/>
        </p:nvCxnSpPr>
        <p:spPr>
          <a:xfrm flipV="1">
            <a:off x="2614372" y="3591763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3"/>
            <a:endCxn id="17" idx="1"/>
          </p:cNvCxnSpPr>
          <p:nvPr/>
        </p:nvCxnSpPr>
        <p:spPr>
          <a:xfrm>
            <a:off x="2614372" y="2720566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1" idx="2"/>
            <a:endCxn id="44" idx="0"/>
          </p:cNvCxnSpPr>
          <p:nvPr/>
        </p:nvCxnSpPr>
        <p:spPr>
          <a:xfrm>
            <a:off x="6041975" y="3475269"/>
            <a:ext cx="976584" cy="1386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7200" y="5069598"/>
            <a:ext cx="360464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Main parameters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k</a:t>
            </a:r>
            <a:r>
              <a:rPr lang="en-US" dirty="0" smtClean="0"/>
              <a:t> size of the used </a:t>
            </a:r>
            <a:r>
              <a:rPr lang="en-US" i="1" dirty="0" smtClean="0"/>
              <a:t>k-</a:t>
            </a:r>
            <a:r>
              <a:rPr lang="en-US" i="1" dirty="0" err="1" smtClean="0"/>
              <a:t>mers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c </a:t>
            </a:r>
            <a:r>
              <a:rPr lang="en-US" dirty="0" smtClean="0"/>
              <a:t>minimal coverage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P</a:t>
            </a:r>
            <a:r>
              <a:rPr lang="en-US" dirty="0" smtClean="0"/>
              <a:t>: max number of close SNPs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D: </a:t>
            </a:r>
            <a:r>
              <a:rPr lang="en-US" dirty="0" smtClean="0"/>
              <a:t>max </a:t>
            </a:r>
            <a:r>
              <a:rPr lang="en-US" dirty="0" err="1" smtClean="0"/>
              <a:t>indel</a:t>
            </a:r>
            <a:r>
              <a:rPr lang="en-US" dirty="0" smtClean="0"/>
              <a:t> size</a:t>
            </a:r>
            <a:endParaRPr lang="en-US" i="1" dirty="0" smtClean="0"/>
          </a:p>
        </p:txBody>
      </p:sp>
      <p:cxnSp>
        <p:nvCxnSpPr>
          <p:cNvPr id="14" name="Connecteur en arc 13"/>
          <p:cNvCxnSpPr>
            <a:stCxn id="19" idx="3"/>
          </p:cNvCxnSpPr>
          <p:nvPr/>
        </p:nvCxnSpPr>
        <p:spPr>
          <a:xfrm flipV="1">
            <a:off x="4061846" y="3475269"/>
            <a:ext cx="1008191" cy="2332993"/>
          </a:xfrm>
          <a:prstGeom prst="curved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37</a:t>
            </a:fld>
            <a:endParaRPr lang="en-US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2518583"/>
            <a:ext cx="892875" cy="59312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3295201"/>
            <a:ext cx="892875" cy="593124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5137896" y="4861847"/>
            <a:ext cx="3761326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Variants </a:t>
            </a:r>
            <a:r>
              <a:rPr lang="en-US" dirty="0" err="1" smtClean="0"/>
              <a:t>prédits</a:t>
            </a:r>
            <a:r>
              <a:rPr lang="en-US" dirty="0" smtClean="0"/>
              <a:t>:</a:t>
            </a:r>
          </a:p>
          <a:p>
            <a:r>
              <a:rPr lang="en-US" dirty="0"/>
              <a:t> </a:t>
            </a:r>
            <a:r>
              <a:rPr lang="en-US" dirty="0" smtClean="0"/>
              <a:t>* </a:t>
            </a:r>
            <a:r>
              <a:rPr lang="en-US" dirty="0" err="1" smtClean="0"/>
              <a:t>Fasta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* VCF (without genomic positions)</a:t>
            </a:r>
            <a:endParaRPr lang="en-US" dirty="0"/>
          </a:p>
        </p:txBody>
      </p:sp>
      <p:cxnSp>
        <p:nvCxnSpPr>
          <p:cNvPr id="49" name="Connecteur droit avec flèche 48"/>
          <p:cNvCxnSpPr/>
          <p:nvPr/>
        </p:nvCxnSpPr>
        <p:spPr>
          <a:xfrm flipV="1">
            <a:off x="4240281" y="3210834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4240281" y="2866517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8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discoSnp</a:t>
            </a:r>
            <a:r>
              <a:rPr lang="en-US" dirty="0"/>
              <a:t>++ overview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6" y="2222321"/>
            <a:ext cx="1223817" cy="8893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289184"/>
            <a:ext cx="904903" cy="9673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3192680"/>
            <a:ext cx="1060291" cy="11603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2140407"/>
            <a:ext cx="1060291" cy="1160318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4" idx="3"/>
            <a:endCxn id="7" idx="1"/>
          </p:cNvCxnSpPr>
          <p:nvPr/>
        </p:nvCxnSpPr>
        <p:spPr>
          <a:xfrm>
            <a:off x="1404473" y="2667014"/>
            <a:ext cx="149608" cy="53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3"/>
            <a:endCxn id="6" idx="1"/>
          </p:cNvCxnSpPr>
          <p:nvPr/>
        </p:nvCxnSpPr>
        <p:spPr>
          <a:xfrm>
            <a:off x="1362102" y="3772839"/>
            <a:ext cx="1919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10"/>
          <p:cNvSpPr/>
          <p:nvPr/>
        </p:nvSpPr>
        <p:spPr>
          <a:xfrm>
            <a:off x="4856766" y="2748144"/>
            <a:ext cx="2370418" cy="7271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discoSnp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++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3" name="Connecteur droit avec flèche 12"/>
          <p:cNvCxnSpPr>
            <a:stCxn id="6" idx="3"/>
            <a:endCxn id="21" idx="1"/>
          </p:cNvCxnSpPr>
          <p:nvPr/>
        </p:nvCxnSpPr>
        <p:spPr>
          <a:xfrm flipV="1">
            <a:off x="2614372" y="3591763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3"/>
            <a:endCxn id="17" idx="1"/>
          </p:cNvCxnSpPr>
          <p:nvPr/>
        </p:nvCxnSpPr>
        <p:spPr>
          <a:xfrm>
            <a:off x="2614372" y="2720566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1" idx="2"/>
            <a:endCxn id="44" idx="0"/>
          </p:cNvCxnSpPr>
          <p:nvPr/>
        </p:nvCxnSpPr>
        <p:spPr>
          <a:xfrm>
            <a:off x="6041975" y="3475269"/>
            <a:ext cx="976584" cy="1386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7200" y="5069598"/>
            <a:ext cx="360464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Main parameters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k</a:t>
            </a:r>
            <a:r>
              <a:rPr lang="en-US" dirty="0" smtClean="0"/>
              <a:t> size of the used </a:t>
            </a:r>
            <a:r>
              <a:rPr lang="en-US" i="1" dirty="0" smtClean="0"/>
              <a:t>k-</a:t>
            </a:r>
            <a:r>
              <a:rPr lang="en-US" i="1" dirty="0" err="1" smtClean="0"/>
              <a:t>mers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c </a:t>
            </a:r>
            <a:r>
              <a:rPr lang="en-US" dirty="0" smtClean="0"/>
              <a:t>minimal coverage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P</a:t>
            </a:r>
            <a:r>
              <a:rPr lang="en-US" dirty="0" smtClean="0"/>
              <a:t>: max number of close SNPs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D: </a:t>
            </a:r>
            <a:r>
              <a:rPr lang="en-US" dirty="0" smtClean="0"/>
              <a:t>max </a:t>
            </a:r>
            <a:r>
              <a:rPr lang="en-US" dirty="0" err="1" smtClean="0"/>
              <a:t>indel</a:t>
            </a:r>
            <a:r>
              <a:rPr lang="en-US" dirty="0" smtClean="0"/>
              <a:t> size</a:t>
            </a:r>
            <a:endParaRPr lang="en-US" i="1" dirty="0" smtClean="0"/>
          </a:p>
        </p:txBody>
      </p:sp>
      <p:cxnSp>
        <p:nvCxnSpPr>
          <p:cNvPr id="14" name="Connecteur en arc 13"/>
          <p:cNvCxnSpPr>
            <a:stCxn id="19" idx="3"/>
          </p:cNvCxnSpPr>
          <p:nvPr/>
        </p:nvCxnSpPr>
        <p:spPr>
          <a:xfrm flipV="1">
            <a:off x="4061846" y="3475269"/>
            <a:ext cx="1008191" cy="2332993"/>
          </a:xfrm>
          <a:prstGeom prst="curved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38</a:t>
            </a:fld>
            <a:endParaRPr lang="en-US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2518583"/>
            <a:ext cx="892875" cy="59312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774" y="960213"/>
            <a:ext cx="1540402" cy="112757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3295201"/>
            <a:ext cx="892875" cy="593124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5137896" y="4861847"/>
            <a:ext cx="3761326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Variants </a:t>
            </a:r>
            <a:r>
              <a:rPr lang="en-US" dirty="0" err="1" smtClean="0"/>
              <a:t>prédits</a:t>
            </a:r>
            <a:r>
              <a:rPr lang="en-US" dirty="0" smtClean="0"/>
              <a:t>:</a:t>
            </a:r>
          </a:p>
          <a:p>
            <a:r>
              <a:rPr lang="en-US" dirty="0"/>
              <a:t> </a:t>
            </a:r>
            <a:r>
              <a:rPr lang="en-US" dirty="0" smtClean="0"/>
              <a:t>* </a:t>
            </a:r>
            <a:r>
              <a:rPr lang="en-US" dirty="0" err="1" smtClean="0"/>
              <a:t>Fasta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* VCF (with genomic positions)</a:t>
            </a:r>
            <a:endParaRPr lang="en-US" dirty="0"/>
          </a:p>
        </p:txBody>
      </p:sp>
      <p:cxnSp>
        <p:nvCxnSpPr>
          <p:cNvPr id="22" name="Connecteur droit avec flèche 21"/>
          <p:cNvCxnSpPr>
            <a:stCxn id="20" idx="2"/>
            <a:endCxn id="11" idx="0"/>
          </p:cNvCxnSpPr>
          <p:nvPr/>
        </p:nvCxnSpPr>
        <p:spPr>
          <a:xfrm>
            <a:off x="6041975" y="2087787"/>
            <a:ext cx="0" cy="6603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4240281" y="3210834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4240281" y="2866517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4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0720"/>
            <a:ext cx="8229600" cy="990600"/>
          </a:xfrm>
        </p:spPr>
        <p:txBody>
          <a:bodyPr/>
          <a:lstStyle/>
          <a:p>
            <a:r>
              <a:rPr lang="en-US" noProof="0" dirty="0" smtClean="0"/>
              <a:t>Output: </a:t>
            </a:r>
            <a:r>
              <a:rPr lang="en-US" noProof="0" dirty="0" err="1" smtClean="0"/>
              <a:t>fasta</a:t>
            </a:r>
            <a:r>
              <a:rPr lang="en-US" noProof="0" dirty="0" smtClean="0"/>
              <a:t> – sequence couples</a:t>
            </a:r>
            <a:endParaRPr lang="en-US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&gt;SNP_higher_path_3|P_1:30_C/G|high|nb_pol_1|left_unitig_length_86|right_unitig_length_261|left_contig_length_168|right_contig_length_764|C1_124|C2_0|G1_0/0:10,378,2484|G2_1/1:2684,408,10|rank_1.00000</a:t>
            </a:r>
          </a:p>
          <a:p>
            <a:r>
              <a:rPr lang="en-US" sz="1400" dirty="0"/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/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/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latin typeface="MS Reference Sans Serif"/>
              <a:cs typeface="MS Reference Sans Serif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8603801" y="1961347"/>
            <a:ext cx="282325" cy="423357"/>
          </a:xfrm>
          <a:prstGeom prst="ellipse">
            <a:avLst/>
          </a:prstGeom>
          <a:noFill/>
          <a:ln w="28575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8603801" y="4729975"/>
            <a:ext cx="282325" cy="423357"/>
          </a:xfrm>
          <a:prstGeom prst="ellipse">
            <a:avLst/>
          </a:prstGeom>
          <a:noFill/>
          <a:ln w="28575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1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36" y="3924003"/>
            <a:ext cx="2531779" cy="22828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smtClean="0"/>
              <a:t>Colib’read historical  context: </a:t>
            </a:r>
            <a:br>
              <a:rPr lang="en-US" noProof="0" smtClean="0"/>
            </a:br>
            <a:r>
              <a:rPr lang="en-US" noProof="0" smtClean="0"/>
              <a:t>No ref. genome</a:t>
            </a:r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2" y="3232007"/>
            <a:ext cx="2036258" cy="1352657"/>
          </a:xfrm>
          <a:prstGeom prst="rect">
            <a:avLst/>
          </a:prstGeom>
        </p:spPr>
      </p:pic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53135" y="1600200"/>
            <a:ext cx="1283001" cy="17097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019800" y="1803400"/>
            <a:ext cx="1310284" cy="13081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424242" y="1853968"/>
            <a:ext cx="1813916" cy="12575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3309938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(Very good) Reference exists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91000" y="3924003"/>
            <a:ext cx="4838700" cy="2392362"/>
          </a:xfrm>
          <a:prstGeom prst="rect">
            <a:avLst/>
          </a:prstGeom>
          <a:noFill/>
          <a:ln w="762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4343400" y="5816303"/>
            <a:ext cx="369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(good) reference</a:t>
            </a:r>
            <a:endParaRPr lang="en-US" sz="2400" dirty="0"/>
          </a:p>
        </p:txBody>
      </p:sp>
      <p:cxnSp>
        <p:nvCxnSpPr>
          <p:cNvPr id="25" name="Connecteur droit avec flèche 24"/>
          <p:cNvCxnSpPr>
            <a:endCxn id="12" idx="1"/>
          </p:cNvCxnSpPr>
          <p:nvPr/>
        </p:nvCxnSpPr>
        <p:spPr>
          <a:xfrm flipV="1">
            <a:off x="3313545" y="2613819"/>
            <a:ext cx="877455" cy="864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3" idx="1"/>
          </p:cNvCxnSpPr>
          <p:nvPr/>
        </p:nvCxnSpPr>
        <p:spPr>
          <a:xfrm>
            <a:off x="3313545" y="4341086"/>
            <a:ext cx="877455" cy="779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38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7F7F"/>
                </a:solidFill>
              </a:rPr>
              <a:t>&gt;SNP_higher_path_3|P_1:30_C/G|high|nb_pol_1|left_unitig_length_86|right_unitig_length_261|left_contig_length_168|right_contig_length_764|C1_124|C2_0|G1_0/0:10,378,2484|G2_1/1:2684,408,10|rank_1.00000</a:t>
            </a:r>
          </a:p>
          <a:p>
            <a:r>
              <a:rPr lang="en-US" sz="1400" dirty="0">
                <a:solidFill>
                  <a:srgbClr val="7F7F7F"/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chemeClr val="tx2"/>
                </a:solidFill>
              </a:rPr>
              <a:t>CAAGTGCACTTCCACAGAGCGCGGTAGAGACTCATCCACCCGGCAGCTCTGTAATAGGGAC</a:t>
            </a:r>
            <a:r>
              <a:rPr lang="en-US" sz="1400" dirty="0">
                <a:solidFill>
                  <a:srgbClr val="7F7F7F"/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rgbClr val="7F7F7F"/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rgbClr val="7F7F7F"/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rgbClr val="D2533C"/>
                </a:solidFill>
              </a:rPr>
              <a:t>CAAGTGCACTTCCACAGAGCGCGGTAGAGAGTCATCCACCCGGCAGCTCTGTAATAGGGAC</a:t>
            </a:r>
            <a:r>
              <a:rPr lang="en-US" sz="1400" dirty="0">
                <a:solidFill>
                  <a:srgbClr val="7F7F7F"/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rgbClr val="7F7F7F"/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1635"/>
            <a:ext cx="8229600" cy="990600"/>
          </a:xfrm>
        </p:spPr>
        <p:txBody>
          <a:bodyPr/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bubble core</a:t>
            </a:r>
            <a:endParaRPr lang="en-US" noProof="0" dirty="0"/>
          </a:p>
        </p:txBody>
      </p:sp>
      <p:sp>
        <p:nvSpPr>
          <p:cNvPr id="6" name="Rectangle à coins arrondis 5"/>
          <p:cNvSpPr/>
          <p:nvPr/>
        </p:nvSpPr>
        <p:spPr>
          <a:xfrm rot="21049642">
            <a:off x="981364" y="3463636"/>
            <a:ext cx="7042727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“core of length 2k-1” 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Polymorphic central position</a:t>
            </a:r>
            <a:endParaRPr lang="en-US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9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</a:t>
            </a:r>
            <a:r>
              <a:rPr lang="en-US" sz="1400" b="1" dirty="0">
                <a:solidFill>
                  <a:srgbClr val="D2533C"/>
                </a:solidFill>
              </a:rPr>
              <a:t>left_unitig_length_86|right_unitig_length_261|left_contig_length_168|right_contig_length_764|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C1_124|C2_0|G1_0/0:10,378,2484|G2_1/1:2684,408,10|rank_1.00000</a:t>
            </a:r>
          </a:p>
          <a:p>
            <a:r>
              <a:rPr lang="en-US" sz="1400" dirty="0">
                <a:solidFill>
                  <a:schemeClr val="tx2"/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CAAGTGCACTTCCACAGAGCGCGGTAGAGACTCATCCACCCGGCAGCTCTGTAATAGGGAC</a:t>
            </a:r>
            <a:r>
              <a:rPr lang="en-US" sz="1400" dirty="0">
                <a:solidFill>
                  <a:srgbClr val="D2533C"/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CAAGTGCACTTCCACAGAGCGCGGTAGAGAGTCATCCACCCGGCAGCTCTGTAATAGGGAC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1635"/>
            <a:ext cx="8229600" cy="990600"/>
          </a:xfrm>
        </p:spPr>
        <p:txBody>
          <a:bodyPr/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</a:t>
            </a:r>
            <a:r>
              <a:rPr lang="en-US" noProof="0" dirty="0" smtClean="0"/>
              <a:t>left &amp; right </a:t>
            </a:r>
            <a:r>
              <a:rPr lang="en-US" noProof="0" dirty="0" err="1" smtClean="0"/>
              <a:t>contigs</a:t>
            </a:r>
            <a:endParaRPr lang="en-US" noProof="0" dirty="0"/>
          </a:p>
        </p:txBody>
      </p:sp>
      <p:sp>
        <p:nvSpPr>
          <p:cNvPr id="6" name="Rectangle à coins arrondis 5"/>
          <p:cNvSpPr/>
          <p:nvPr/>
        </p:nvSpPr>
        <p:spPr>
          <a:xfrm rot="21049642">
            <a:off x="981364" y="3463636"/>
            <a:ext cx="7042727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Size of </a:t>
            </a:r>
            <a:r>
              <a:rPr lang="en-US" sz="2400" dirty="0" err="1" smtClean="0"/>
              <a:t>unitig</a:t>
            </a:r>
            <a:r>
              <a:rPr lang="en-US" sz="2400" dirty="0" smtClean="0"/>
              <a:t> &amp; </a:t>
            </a:r>
            <a:r>
              <a:rPr lang="en-US" sz="2400" dirty="0" err="1" smtClean="0"/>
              <a:t>contig</a:t>
            </a:r>
            <a:r>
              <a:rPr lang="en-US" sz="2400" dirty="0" smtClean="0"/>
              <a:t> in headers</a:t>
            </a:r>
            <a:endParaRPr lang="en-US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&gt;SNP_higher_path_3|P_1:30_C/G|high|nb_pol_1|left_unitig_length_86|right_unitig_length_261|left_contig_length_168|right_contig_length_764|</a:t>
            </a:r>
            <a:r>
              <a:rPr lang="en-US" sz="1400" b="1" dirty="0">
                <a:solidFill>
                  <a:schemeClr val="tx2"/>
                </a:solidFill>
              </a:rPr>
              <a:t>C1_124|C2_0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</a:t>
            </a:r>
            <a:r>
              <a:rPr lang="en-US" sz="1400" b="1" dirty="0">
                <a:solidFill>
                  <a:srgbClr val="D2533C"/>
                </a:solidFill>
              </a:rPr>
              <a:t>C1_0|C2_134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11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</a:t>
            </a:r>
            <a:r>
              <a:rPr lang="en-US" noProof="0" dirty="0" err="1" smtClean="0"/>
              <a:t>coverages</a:t>
            </a:r>
            <a:endParaRPr lang="en-US" noProof="0" dirty="0"/>
          </a:p>
        </p:txBody>
      </p:sp>
      <p:sp>
        <p:nvSpPr>
          <p:cNvPr id="4" name="Rectangle à coins arrondis 3"/>
          <p:cNvSpPr/>
          <p:nvPr/>
        </p:nvSpPr>
        <p:spPr>
          <a:xfrm rot="21049642">
            <a:off x="981365" y="2586180"/>
            <a:ext cx="7042727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Coverage per read set and per “allele”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Quality not shown on this example</a:t>
            </a:r>
            <a:endParaRPr lang="en-US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&gt;SNP_higher_path_3|P_1:30_C/G|high|nb_pol_1|left_unitig_length_86|right_unitig_length_261|left_contig_length_168|right_contig_length_764|C1_124|C2_0|G1_0/0:10,378,2484|G2_1/1:2684,408,10|</a:t>
            </a:r>
            <a:r>
              <a:rPr lang="en-US" sz="1400" b="1" dirty="0">
                <a:solidFill>
                  <a:schemeClr val="tx2"/>
                </a:solidFill>
              </a:rPr>
              <a:t>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91025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rank</a:t>
            </a:r>
            <a:endParaRPr lang="en-US" noProof="0" dirty="0"/>
          </a:p>
        </p:txBody>
      </p:sp>
      <p:sp>
        <p:nvSpPr>
          <p:cNvPr id="4" name="Rectangle à coins arrondis 3"/>
          <p:cNvSpPr/>
          <p:nvPr/>
        </p:nvSpPr>
        <p:spPr>
          <a:xfrm rot="21049642">
            <a:off x="981365" y="2586180"/>
            <a:ext cx="7042727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1 </a:t>
            </a:r>
            <a:r>
              <a:rPr lang="en-US" sz="2400" dirty="0"/>
              <a:t>= SNP discriminative between read sets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0 = SNP non discriminative between read sets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5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&gt;SNP_higher_path_3|P_1:30_C/G|high|nb_pol_1|left_unitig_length_86|right_unitig_length_261|left_contig_length_168|right_contig_length_764|C1_124|C2_0|</a:t>
            </a:r>
            <a:r>
              <a:rPr lang="en-US" sz="1400" b="1" dirty="0">
                <a:solidFill>
                  <a:schemeClr val="tx2"/>
                </a:solidFill>
              </a:rPr>
              <a:t>G1_0/0:10,378,2484|G2_1/1:2684,408,10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91025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</a:t>
            </a:r>
            <a:r>
              <a:rPr lang="en-US" noProof="0" dirty="0" smtClean="0"/>
              <a:t>Genotypes</a:t>
            </a:r>
            <a:endParaRPr lang="en-US" noProof="0" dirty="0"/>
          </a:p>
        </p:txBody>
      </p:sp>
      <p:sp>
        <p:nvSpPr>
          <p:cNvPr id="4" name="Rectangle à coins arrondis 3"/>
          <p:cNvSpPr/>
          <p:nvPr/>
        </p:nvSpPr>
        <p:spPr>
          <a:xfrm rot="21049642">
            <a:off x="981365" y="2586180"/>
            <a:ext cx="7042727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1 </a:t>
            </a:r>
            <a:r>
              <a:rPr lang="en-US" sz="2400" dirty="0"/>
              <a:t>= SNP discriminative between read sets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0 = SNP non discriminative between read sets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</a:t>
            </a:r>
            <a:r>
              <a:rPr lang="en-US" dirty="0" smtClean="0"/>
              <a:t>: VCF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600" dirty="0"/>
              <a:t>#CHROM  POS     ID      REF     ALT     QUAL    FILTER  INFO    FORMAT  G1      </a:t>
            </a:r>
            <a:r>
              <a:rPr lang="pt-BR" sz="1600" dirty="0" smtClean="0"/>
              <a:t>G2</a:t>
            </a:r>
            <a:endParaRPr lang="en-US" sz="1600" dirty="0" smtClean="0"/>
          </a:p>
          <a:p>
            <a:r>
              <a:rPr lang="en-US" dirty="0" smtClean="0"/>
              <a:t>Without a reference genome</a:t>
            </a:r>
          </a:p>
          <a:p>
            <a:pPr marL="0" indent="0">
              <a:buNone/>
            </a:pPr>
            <a:r>
              <a:rPr lang="pt-BR" sz="1400" dirty="0" smtClean="0"/>
              <a:t>.       </a:t>
            </a:r>
            <a:r>
              <a:rPr lang="pt-BR" sz="1400" dirty="0"/>
              <a:t>.       3       C       </a:t>
            </a:r>
            <a:r>
              <a:rPr lang="pt-BR" sz="1400" dirty="0" err="1"/>
              <a:t>G</a:t>
            </a:r>
            <a:r>
              <a:rPr lang="pt-BR" sz="1400" dirty="0"/>
              <a:t>       .       .       </a:t>
            </a:r>
            <a:r>
              <a:rPr lang="pt-BR" sz="1400" dirty="0" err="1"/>
              <a:t>Ty</a:t>
            </a:r>
            <a:r>
              <a:rPr lang="pt-BR" sz="1400" dirty="0"/>
              <a:t>=</a:t>
            </a:r>
            <a:r>
              <a:rPr lang="pt-BR" sz="1400" dirty="0" err="1"/>
              <a:t>SNP;Rk</a:t>
            </a:r>
            <a:r>
              <a:rPr lang="pt-BR" sz="1400" dirty="0"/>
              <a:t>=1.00000;UL=86;UR=261;CL=168;CR=764;C1=124,0;C2=0,134  GT:DP:PL        0/0:124:10,378,2484     1/1:134:</a:t>
            </a:r>
            <a:r>
              <a:rPr lang="pt-BR" sz="1400" dirty="0" smtClean="0"/>
              <a:t>2684,408,10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r>
              <a:rPr lang="pt-BR" dirty="0" err="1" smtClean="0"/>
              <a:t>With</a:t>
            </a:r>
            <a:r>
              <a:rPr lang="pt-BR" dirty="0" smtClean="0"/>
              <a:t> a </a:t>
            </a:r>
            <a:r>
              <a:rPr lang="pt-BR" dirty="0" err="1" smtClean="0"/>
              <a:t>reference</a:t>
            </a:r>
            <a:r>
              <a:rPr lang="pt-BR" dirty="0" smtClean="0"/>
              <a:t> </a:t>
            </a:r>
            <a:r>
              <a:rPr lang="pt-BR" dirty="0" err="1" smtClean="0"/>
              <a:t>genome</a:t>
            </a:r>
            <a:endParaRPr lang="pt-BR" dirty="0" smtClean="0"/>
          </a:p>
          <a:p>
            <a:pPr marL="0" indent="0">
              <a:buNone/>
            </a:pPr>
            <a:r>
              <a:rPr lang="it-IT" sz="1400" dirty="0" err="1"/>
              <a:t>toy</a:t>
            </a:r>
            <a:r>
              <a:rPr lang="it-IT" sz="1400" dirty="0"/>
              <a:t>     118     3       None    None    .       PASS    </a:t>
            </a:r>
            <a:r>
              <a:rPr lang="it-IT" sz="1400" dirty="0" err="1"/>
              <a:t>Ty</a:t>
            </a:r>
            <a:r>
              <a:rPr lang="it-IT" sz="1400" dirty="0"/>
              <a:t>=</a:t>
            </a:r>
            <a:r>
              <a:rPr lang="it-IT" sz="1400" dirty="0" err="1"/>
              <a:t>SNP;Rk</a:t>
            </a:r>
            <a:r>
              <a:rPr lang="it-IT" sz="1400" dirty="0"/>
              <a:t>=1.00000;MULTI=.;DT=0;UL=86;UR=261;CL=168;CR=764;C1=124,0;C2=0,134;Genome=</a:t>
            </a:r>
            <a:r>
              <a:rPr lang="it-IT" sz="1400" dirty="0" err="1"/>
              <a:t>C;Sd</a:t>
            </a:r>
            <a:r>
              <a:rPr lang="it-IT" sz="1400" dirty="0"/>
              <a:t>=1       GT:DP:PL        0/0:124:10,378,2484     1/1:134:2684,408,10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6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else?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smtClean="0"/>
              <a:t>Hybrid= Assemblage+mapping+Calling:</a:t>
            </a:r>
          </a:p>
          <a:p>
            <a:pPr lvl="1"/>
            <a:r>
              <a:rPr lang="en-US" noProof="0" smtClean="0"/>
              <a:t>Soapdenovo+Bowtie+GATK</a:t>
            </a:r>
          </a:p>
          <a:p>
            <a:r>
              <a:rPr lang="en-US" noProof="0" smtClean="0"/>
              <a:t>Cortex</a:t>
            </a:r>
          </a:p>
          <a:p>
            <a:pPr lvl="1"/>
            <a:r>
              <a:rPr lang="en-US" noProof="0" smtClean="0"/>
              <a:t>Colored de Bruijn Graph </a:t>
            </a:r>
            <a:endParaRPr lang="en-US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46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452" y="0"/>
            <a:ext cx="1788547" cy="23495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15900" y="5918200"/>
            <a:ext cx="796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Iqbal</a:t>
            </a:r>
            <a:r>
              <a:rPr lang="en-US" sz="1400" dirty="0"/>
              <a:t>, Z., </a:t>
            </a:r>
            <a:r>
              <a:rPr lang="en-US" sz="1400" dirty="0" err="1"/>
              <a:t>Caccamo</a:t>
            </a:r>
            <a:r>
              <a:rPr lang="en-US" sz="1400" dirty="0"/>
              <a:t>, M., Turner, I., </a:t>
            </a:r>
            <a:r>
              <a:rPr lang="en-US" sz="1400" dirty="0" err="1"/>
              <a:t>Flicek</a:t>
            </a:r>
            <a:r>
              <a:rPr lang="en-US" sz="1400" dirty="0"/>
              <a:t>, P., &amp; </a:t>
            </a:r>
            <a:r>
              <a:rPr lang="en-US" sz="1400" dirty="0" err="1"/>
              <a:t>McVean</a:t>
            </a:r>
            <a:r>
              <a:rPr lang="en-US" sz="1400" dirty="0"/>
              <a:t>, G. (2012). De novo assembly and genotyping of variants using colored de </a:t>
            </a:r>
            <a:r>
              <a:rPr lang="en-US" sz="1400" dirty="0" err="1"/>
              <a:t>Bruijn</a:t>
            </a:r>
            <a:r>
              <a:rPr lang="en-US" sz="1400" dirty="0"/>
              <a:t> graphs. Nature Genetics. doi:10.1038/ng.1028</a:t>
            </a:r>
          </a:p>
        </p:txBody>
      </p:sp>
    </p:spTree>
    <p:extLst>
      <p:ext uri="{BB962C8B-B14F-4D97-AF65-F5344CB8AC3E}">
        <p14:creationId xmlns:p14="http://schemas.microsoft.com/office/powerpoint/2010/main" val="319206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Experiments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68800"/>
          </a:xfrm>
        </p:spPr>
        <p:txBody>
          <a:bodyPr>
            <a:normAutofit/>
          </a:bodyPr>
          <a:lstStyle/>
          <a:p>
            <a:r>
              <a:rPr lang="en-US" u="sng" noProof="0" smtClean="0"/>
              <a:t>Data:</a:t>
            </a:r>
          </a:p>
          <a:p>
            <a:pPr lvl="1"/>
            <a:r>
              <a:rPr lang="en-US" noProof="0" smtClean="0"/>
              <a:t>Genome </a:t>
            </a:r>
            <a:r>
              <a:rPr lang="en-US" noProof="0" smtClean="0">
                <a:sym typeface="Wingdings"/>
              </a:rPr>
              <a:t> mutations  reads</a:t>
            </a:r>
          </a:p>
          <a:p>
            <a:pPr marL="457200" lvl="1" indent="0">
              <a:buNone/>
            </a:pPr>
            <a:endParaRPr lang="en-US" noProof="0" smtClean="0">
              <a:sym typeface="Wingdings"/>
            </a:endParaRPr>
          </a:p>
          <a:p>
            <a:endParaRPr lang="en-US" noProof="0" smtClean="0"/>
          </a:p>
          <a:p>
            <a:pPr lvl="1"/>
            <a:endParaRPr lang="en-US" noProof="0" smtClean="0"/>
          </a:p>
          <a:p>
            <a:pPr lvl="1"/>
            <a:endParaRPr lang="en-US" noProof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47</a:t>
            </a:fld>
            <a:endParaRPr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355600" y="30226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55600" y="36449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55600" y="42037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55600" y="39243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355600" y="44831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ultiplication 12"/>
          <p:cNvSpPr/>
          <p:nvPr/>
        </p:nvSpPr>
        <p:spPr>
          <a:xfrm>
            <a:off x="1371600" y="3422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13"/>
          <p:cNvSpPr/>
          <p:nvPr/>
        </p:nvSpPr>
        <p:spPr>
          <a:xfrm>
            <a:off x="6959600" y="40386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14"/>
          <p:cNvSpPr/>
          <p:nvPr/>
        </p:nvSpPr>
        <p:spPr>
          <a:xfrm>
            <a:off x="2628900" y="34671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15"/>
          <p:cNvSpPr/>
          <p:nvPr/>
        </p:nvSpPr>
        <p:spPr>
          <a:xfrm>
            <a:off x="762000" y="42672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16"/>
          <p:cNvSpPr/>
          <p:nvPr/>
        </p:nvSpPr>
        <p:spPr>
          <a:xfrm>
            <a:off x="5854700" y="3708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17"/>
          <p:cNvSpPr/>
          <p:nvPr/>
        </p:nvSpPr>
        <p:spPr>
          <a:xfrm>
            <a:off x="2959100" y="4260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18"/>
          <p:cNvSpPr/>
          <p:nvPr/>
        </p:nvSpPr>
        <p:spPr>
          <a:xfrm>
            <a:off x="3721100" y="37020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19"/>
          <p:cNvCxnSpPr/>
          <p:nvPr/>
        </p:nvCxnSpPr>
        <p:spPr>
          <a:xfrm>
            <a:off x="3556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5080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6604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8128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9652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11176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12700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4224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15748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18288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19812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21336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22860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24384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25908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27432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28956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30480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34544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36068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37592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39116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40640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>
            <a:off x="42164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>
            <a:off x="43688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45212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46736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>
            <a:off x="49276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>
            <a:off x="50800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2324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53848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55372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>
            <a:off x="56896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58420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59944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61468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Multiplication 75"/>
          <p:cNvSpPr/>
          <p:nvPr/>
        </p:nvSpPr>
        <p:spPr>
          <a:xfrm>
            <a:off x="977900" y="5149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ication 76"/>
          <p:cNvSpPr/>
          <p:nvPr/>
        </p:nvSpPr>
        <p:spPr>
          <a:xfrm>
            <a:off x="15748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ication 77"/>
          <p:cNvSpPr/>
          <p:nvPr/>
        </p:nvSpPr>
        <p:spPr>
          <a:xfrm>
            <a:off x="25781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ication 78"/>
          <p:cNvSpPr/>
          <p:nvPr/>
        </p:nvSpPr>
        <p:spPr>
          <a:xfrm>
            <a:off x="29083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ication 79"/>
          <p:cNvSpPr/>
          <p:nvPr/>
        </p:nvSpPr>
        <p:spPr>
          <a:xfrm>
            <a:off x="43688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80"/>
          <p:cNvSpPr/>
          <p:nvPr/>
        </p:nvSpPr>
        <p:spPr>
          <a:xfrm>
            <a:off x="5702300" y="5124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ication 81"/>
          <p:cNvSpPr/>
          <p:nvPr/>
        </p:nvSpPr>
        <p:spPr>
          <a:xfrm>
            <a:off x="60960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ication 82"/>
          <p:cNvSpPr/>
          <p:nvPr/>
        </p:nvSpPr>
        <p:spPr>
          <a:xfrm>
            <a:off x="40767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ication 83"/>
          <p:cNvSpPr/>
          <p:nvPr/>
        </p:nvSpPr>
        <p:spPr>
          <a:xfrm>
            <a:off x="5753100" y="5454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8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Experiments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68800"/>
          </a:xfrm>
        </p:spPr>
        <p:txBody>
          <a:bodyPr>
            <a:normAutofit/>
          </a:bodyPr>
          <a:lstStyle/>
          <a:p>
            <a:r>
              <a:rPr lang="en-US" noProof="0" smtClean="0"/>
              <a:t>Data</a:t>
            </a:r>
          </a:p>
          <a:p>
            <a:r>
              <a:rPr lang="en-US" noProof="0" smtClean="0">
                <a:sym typeface="Wingdings"/>
              </a:rPr>
              <a:t>Prediction (discoSnp, hybrid, cortex)</a:t>
            </a:r>
          </a:p>
          <a:p>
            <a:r>
              <a:rPr lang="en-US" noProof="0" smtClean="0"/>
              <a:t>Validation:</a:t>
            </a:r>
          </a:p>
          <a:p>
            <a:pPr lvl="1"/>
            <a:r>
              <a:rPr lang="en-US" noProof="0" smtClean="0"/>
              <a:t>Mapping on the reference</a:t>
            </a:r>
          </a:p>
          <a:p>
            <a:pPr lvl="1"/>
            <a:r>
              <a:rPr lang="en-US" noProof="0" smtClean="0"/>
              <a:t>Validation of mapped polymorphism</a:t>
            </a:r>
          </a:p>
          <a:p>
            <a:pPr lvl="2"/>
            <a:r>
              <a:rPr lang="en-US" noProof="0" smtClean="0"/>
              <a:t>VP or FP</a:t>
            </a:r>
          </a:p>
          <a:p>
            <a:pPr lvl="1"/>
            <a:endParaRPr lang="en-US" noProof="0" smtClean="0"/>
          </a:p>
          <a:p>
            <a:pPr lvl="1"/>
            <a:endParaRPr lang="en-US" noProof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5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n_col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" y="317500"/>
            <a:ext cx="7941249" cy="6218238"/>
          </a:xfrm>
          <a:prstGeom prst="rect">
            <a:avLst/>
          </a:prstGeom>
        </p:spPr>
      </p:pic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-360362"/>
            <a:ext cx="8229600" cy="1143000"/>
          </a:xfrm>
        </p:spPr>
        <p:txBody>
          <a:bodyPr/>
          <a:lstStyle/>
          <a:p>
            <a:r>
              <a:rPr lang="en-US" i="1" noProof="0" smtClean="0"/>
              <a:t>n </a:t>
            </a:r>
            <a:r>
              <a:rPr lang="en-US" noProof="0" smtClean="0"/>
              <a:t>Coli (40x each)</a:t>
            </a:r>
            <a:endParaRPr lang="en-US" noProof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0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36" y="3924003"/>
            <a:ext cx="2531779" cy="22828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smtClean="0"/>
              <a:t>Colib’read finally: also useful with a ref.</a:t>
            </a:r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2" y="3232007"/>
            <a:ext cx="2036258" cy="1352657"/>
          </a:xfrm>
          <a:prstGeom prst="rect">
            <a:avLst/>
          </a:prstGeom>
        </p:spPr>
      </p:pic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53135" y="1600200"/>
            <a:ext cx="1283001" cy="17097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019800" y="1803400"/>
            <a:ext cx="1310284" cy="13081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424242" y="1853968"/>
            <a:ext cx="1813916" cy="12575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3309938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(Very good) Reference exists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91000" y="3924003"/>
            <a:ext cx="4838700" cy="2392362"/>
          </a:xfrm>
          <a:prstGeom prst="rect">
            <a:avLst/>
          </a:prstGeom>
          <a:noFill/>
          <a:ln w="762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4343400" y="5816303"/>
            <a:ext cx="369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(good) reference</a:t>
            </a:r>
            <a:endParaRPr lang="en-US" sz="2400" dirty="0"/>
          </a:p>
        </p:txBody>
      </p:sp>
      <p:cxnSp>
        <p:nvCxnSpPr>
          <p:cNvPr id="25" name="Connecteur droit avec flèche 24"/>
          <p:cNvCxnSpPr>
            <a:endCxn id="12" idx="1"/>
          </p:cNvCxnSpPr>
          <p:nvPr/>
        </p:nvCxnSpPr>
        <p:spPr>
          <a:xfrm flipV="1">
            <a:off x="3313545" y="2613819"/>
            <a:ext cx="877455" cy="864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3" idx="1"/>
          </p:cNvCxnSpPr>
          <p:nvPr/>
        </p:nvCxnSpPr>
        <p:spPr>
          <a:xfrm>
            <a:off x="3313545" y="4341086"/>
            <a:ext cx="877455" cy="779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  <a:ln w="762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erf_bact_arti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74" y="1151599"/>
            <a:ext cx="6223619" cy="5166090"/>
          </a:xfrm>
          <a:prstGeom prst="rect">
            <a:avLst/>
          </a:prstGeom>
        </p:spPr>
      </p:pic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-360362"/>
            <a:ext cx="8229600" cy="1143000"/>
          </a:xfrm>
        </p:spPr>
        <p:txBody>
          <a:bodyPr/>
          <a:lstStyle/>
          <a:p>
            <a:r>
              <a:rPr lang="en-US" i="1" noProof="0" smtClean="0"/>
              <a:t>n </a:t>
            </a:r>
            <a:r>
              <a:rPr lang="en-US" noProof="0" smtClean="0"/>
              <a:t>Coli (40x each)</a:t>
            </a:r>
            <a:endParaRPr lang="en-US" noProof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23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Human chr1 (1000 genome </a:t>
            </a:r>
            <a:r>
              <a:rPr lang="en-US" i="1" noProof="0" dirty="0" err="1"/>
              <a:t>vcf</a:t>
            </a:r>
            <a:r>
              <a:rPr lang="en-US" i="1" noProof="0" dirty="0"/>
              <a:t>)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68800"/>
          </a:xfrm>
        </p:spPr>
        <p:txBody>
          <a:bodyPr>
            <a:normAutofit/>
          </a:bodyPr>
          <a:lstStyle/>
          <a:p>
            <a:r>
              <a:rPr lang="en-US" u="sng" noProof="0" smtClean="0"/>
              <a:t>Data:</a:t>
            </a:r>
          </a:p>
          <a:p>
            <a:pPr lvl="1"/>
            <a:r>
              <a:rPr lang="en-US" noProof="0" smtClean="0"/>
              <a:t>Genome </a:t>
            </a:r>
            <a:r>
              <a:rPr lang="en-US" noProof="0" smtClean="0">
                <a:sym typeface="Wingdings"/>
              </a:rPr>
              <a:t> mutations  reads</a:t>
            </a:r>
          </a:p>
          <a:p>
            <a:pPr marL="457200" lvl="1" indent="0">
              <a:buNone/>
            </a:pPr>
            <a:endParaRPr lang="en-US" noProof="0" smtClean="0">
              <a:sym typeface="Wingdings"/>
            </a:endParaRPr>
          </a:p>
          <a:p>
            <a:endParaRPr lang="en-US" noProof="0" smtClean="0"/>
          </a:p>
          <a:p>
            <a:pPr lvl="1"/>
            <a:endParaRPr lang="en-US" noProof="0" smtClean="0"/>
          </a:p>
          <a:p>
            <a:pPr lvl="1"/>
            <a:endParaRPr lang="en-US" noProof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51</a:t>
            </a:fld>
            <a:endParaRPr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355600" y="30226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55600" y="36449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55600" y="42799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55600" y="38227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355600" y="44831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ultiplication 12"/>
          <p:cNvSpPr/>
          <p:nvPr/>
        </p:nvSpPr>
        <p:spPr>
          <a:xfrm>
            <a:off x="1371600" y="3422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13"/>
          <p:cNvSpPr/>
          <p:nvPr/>
        </p:nvSpPr>
        <p:spPr>
          <a:xfrm>
            <a:off x="6959600" y="41148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14"/>
          <p:cNvSpPr/>
          <p:nvPr/>
        </p:nvSpPr>
        <p:spPr>
          <a:xfrm>
            <a:off x="2628900" y="34671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15"/>
          <p:cNvSpPr/>
          <p:nvPr/>
        </p:nvSpPr>
        <p:spPr>
          <a:xfrm>
            <a:off x="762000" y="42672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16"/>
          <p:cNvSpPr/>
          <p:nvPr/>
        </p:nvSpPr>
        <p:spPr>
          <a:xfrm>
            <a:off x="5854700" y="36068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17"/>
          <p:cNvSpPr/>
          <p:nvPr/>
        </p:nvSpPr>
        <p:spPr>
          <a:xfrm>
            <a:off x="2959100" y="4260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18"/>
          <p:cNvSpPr/>
          <p:nvPr/>
        </p:nvSpPr>
        <p:spPr>
          <a:xfrm>
            <a:off x="3721100" y="3600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19"/>
          <p:cNvCxnSpPr/>
          <p:nvPr/>
        </p:nvCxnSpPr>
        <p:spPr>
          <a:xfrm>
            <a:off x="9144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10668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12192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3716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15240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16764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18288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9812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21336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21590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23114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24638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26162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27686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29210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30734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32258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33782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46355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47879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49403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50927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52451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>
            <a:off x="53975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>
            <a:off x="55499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57023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58547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>
            <a:off x="58547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>
            <a:off x="60071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61595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63119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64643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>
            <a:off x="66167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67691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69215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70739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Multiplication 75"/>
          <p:cNvSpPr/>
          <p:nvPr/>
        </p:nvSpPr>
        <p:spPr>
          <a:xfrm>
            <a:off x="1536700" y="5149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ication 76"/>
          <p:cNvSpPr/>
          <p:nvPr/>
        </p:nvSpPr>
        <p:spPr>
          <a:xfrm>
            <a:off x="21336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ication 77"/>
          <p:cNvSpPr/>
          <p:nvPr/>
        </p:nvSpPr>
        <p:spPr>
          <a:xfrm>
            <a:off x="29083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ication 78"/>
          <p:cNvSpPr/>
          <p:nvPr/>
        </p:nvSpPr>
        <p:spPr>
          <a:xfrm>
            <a:off x="32385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ication 79"/>
          <p:cNvSpPr/>
          <p:nvPr/>
        </p:nvSpPr>
        <p:spPr>
          <a:xfrm>
            <a:off x="55499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80"/>
          <p:cNvSpPr/>
          <p:nvPr/>
        </p:nvSpPr>
        <p:spPr>
          <a:xfrm>
            <a:off x="6629400" y="5124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ication 81"/>
          <p:cNvSpPr/>
          <p:nvPr/>
        </p:nvSpPr>
        <p:spPr>
          <a:xfrm>
            <a:off x="70231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ication 82"/>
          <p:cNvSpPr/>
          <p:nvPr/>
        </p:nvSpPr>
        <p:spPr>
          <a:xfrm>
            <a:off x="52578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ication 83"/>
          <p:cNvSpPr/>
          <p:nvPr/>
        </p:nvSpPr>
        <p:spPr>
          <a:xfrm>
            <a:off x="6680200" y="5454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ultiplication 84"/>
          <p:cNvSpPr/>
          <p:nvPr/>
        </p:nvSpPr>
        <p:spPr>
          <a:xfrm>
            <a:off x="6959600" y="42672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9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roc_hu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56" y="1231265"/>
            <a:ext cx="6651443" cy="5160580"/>
          </a:xfrm>
          <a:prstGeom prst="rect">
            <a:avLst/>
          </a:prstGeom>
        </p:spPr>
      </p:pic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52</a:t>
            </a:fld>
            <a:endParaRPr lang="en-US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Human chr1 (1000 genome </a:t>
            </a:r>
            <a:r>
              <a:rPr lang="en-US" i="1" dirty="0" err="1"/>
              <a:t>vcf</a:t>
            </a:r>
            <a:r>
              <a:rPr lang="en-US" i="1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673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 few results – real data</a:t>
            </a:r>
            <a:endParaRPr lang="en-US" noProof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0" y="3983660"/>
            <a:ext cx="8229600" cy="209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Saccharomyces (low MAF)</a:t>
            </a:r>
          </a:p>
          <a:p>
            <a:pPr lvl="1"/>
            <a:r>
              <a:rPr lang="en-US" dirty="0" smtClean="0"/>
              <a:t>28 over 30 SNPs recalled</a:t>
            </a:r>
          </a:p>
          <a:p>
            <a:pPr lvl="1"/>
            <a:r>
              <a:rPr lang="en-US" dirty="0" smtClean="0"/>
              <a:t>Precision: unknown</a:t>
            </a:r>
          </a:p>
          <a:p>
            <a:pPr lvl="1"/>
            <a:endParaRPr lang="en-US" dirty="0" smtClean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0" name="Espace réservé du contenu 4"/>
          <p:cNvSpPr txBox="1">
            <a:spLocks/>
          </p:cNvSpPr>
          <p:nvPr/>
        </p:nvSpPr>
        <p:spPr>
          <a:xfrm>
            <a:off x="3816240" y="1395157"/>
            <a:ext cx="5039124" cy="246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Peapol </a:t>
            </a:r>
            <a:endParaRPr lang="en-US" smtClean="0"/>
          </a:p>
          <a:p>
            <a:pPr lvl="1"/>
            <a:r>
              <a:rPr lang="en-US" smtClean="0"/>
              <a:t>3.8 milions reads 454</a:t>
            </a:r>
          </a:p>
          <a:p>
            <a:pPr lvl="1"/>
            <a:r>
              <a:rPr lang="en-US" smtClean="0"/>
              <a:t>Found 85% of biologically validated SNPs found with another method.</a:t>
            </a:r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1990172" y="3147269"/>
            <a:ext cx="779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schemeClr val="bg1"/>
                </a:solidFill>
              </a:rPr>
              <a:t>B.Chaubet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0" y="1395157"/>
            <a:ext cx="3505200" cy="23241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530" y="1417638"/>
            <a:ext cx="462662" cy="9683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53</a:t>
            </a:fld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3857524"/>
            <a:ext cx="2730500" cy="273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310" y="640335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Kvitek</a:t>
            </a:r>
            <a:r>
              <a:rPr lang="en-US" dirty="0" smtClean="0"/>
              <a:t> &amp; Sherlock </a:t>
            </a:r>
            <a:r>
              <a:rPr lang="en-US" dirty="0" err="1" smtClean="0"/>
              <a:t>PLoS</a:t>
            </a:r>
            <a:r>
              <a:rPr lang="en-US" dirty="0" smtClean="0"/>
              <a:t> </a:t>
            </a:r>
            <a:r>
              <a:rPr lang="en-US" dirty="0"/>
              <a:t>Genet</a:t>
            </a:r>
            <a:r>
              <a:rPr lang="en-US" dirty="0" smtClean="0"/>
              <a:t>.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0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 few results – real data</a:t>
            </a:r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3124200" y="6344805"/>
            <a:ext cx="2895600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3" name="Espace réservé du contenu 4"/>
          <p:cNvSpPr txBox="1">
            <a:spLocks/>
          </p:cNvSpPr>
          <p:nvPr/>
        </p:nvSpPr>
        <p:spPr>
          <a:xfrm>
            <a:off x="2765604" y="2005725"/>
            <a:ext cx="6734482" cy="24623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Tick data set </a:t>
            </a:r>
            <a:r>
              <a:rPr lang="en-US" dirty="0" smtClean="0"/>
              <a:t>(454)</a:t>
            </a:r>
          </a:p>
          <a:p>
            <a:pPr lvl="1"/>
            <a:r>
              <a:rPr lang="en-US" dirty="0" smtClean="0"/>
              <a:t>confirmed 96% of the predicted SNPs tested in vitro </a:t>
            </a:r>
          </a:p>
          <a:p>
            <a:pPr lvl="1"/>
            <a:r>
              <a:rPr lang="en-US" dirty="0" err="1" smtClean="0"/>
              <a:t>Quillery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(2013) </a:t>
            </a:r>
          </a:p>
          <a:p>
            <a:pPr marL="457200" lvl="1" indent="0">
              <a:buFont typeface="Arial"/>
              <a:buNone/>
            </a:pPr>
            <a:r>
              <a:rPr lang="en-US" dirty="0" smtClean="0"/>
              <a:t>	Molecular Ecology Resources</a:t>
            </a:r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  <p:pic>
        <p:nvPicPr>
          <p:cNvPr id="14" name="Image 13" descr="tiq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4471"/>
            <a:ext cx="2765604" cy="1991241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990172" y="3954102"/>
            <a:ext cx="779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schemeClr val="bg1"/>
                </a:solidFill>
              </a:rPr>
              <a:t>B.Chaubet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3166" y="5841646"/>
            <a:ext cx="82836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E. </a:t>
            </a:r>
            <a:r>
              <a:rPr lang="en-US" sz="1400" dirty="0" err="1" smtClean="0"/>
              <a:t>Quillery</a:t>
            </a:r>
            <a:r>
              <a:rPr lang="en-US" sz="1400" dirty="0"/>
              <a:t>, O. </a:t>
            </a:r>
            <a:r>
              <a:rPr lang="en-US" sz="1400" dirty="0" err="1" smtClean="0"/>
              <a:t>Quenez</a:t>
            </a:r>
            <a:r>
              <a:rPr lang="en-US" sz="1400" dirty="0"/>
              <a:t>, P. Peterlongo, O. </a:t>
            </a:r>
            <a:r>
              <a:rPr lang="en-US" sz="1400" dirty="0" err="1"/>
              <a:t>Plantard</a:t>
            </a:r>
            <a:r>
              <a:rPr lang="en-US" sz="1400" dirty="0"/>
              <a:t>. Development of genomic resources for the tick </a:t>
            </a:r>
            <a:r>
              <a:rPr lang="en-US" sz="1400" dirty="0" err="1"/>
              <a:t>Ixodes</a:t>
            </a:r>
            <a:r>
              <a:rPr lang="en-US" sz="1400" dirty="0"/>
              <a:t> </a:t>
            </a:r>
            <a:r>
              <a:rPr lang="en-US" sz="1400" dirty="0" err="1"/>
              <a:t>ricinus</a:t>
            </a:r>
            <a:r>
              <a:rPr lang="en-US" sz="1400" dirty="0"/>
              <a:t>: isolation and characterization of single nucleotide </a:t>
            </a:r>
            <a:r>
              <a:rPr lang="en-US" sz="1400" dirty="0" smtClean="0"/>
              <a:t>polymorphisms, Molecular Ecology Resources, 2013.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3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In progress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Improve </a:t>
            </a:r>
            <a:r>
              <a:rPr lang="en-US" noProof="0" dirty="0" err="1" smtClean="0"/>
              <a:t>indel</a:t>
            </a:r>
            <a:r>
              <a:rPr lang="en-US" noProof="0" dirty="0" smtClean="0"/>
              <a:t> recall</a:t>
            </a:r>
          </a:p>
          <a:p>
            <a:r>
              <a:rPr lang="en-US" noProof="0" dirty="0" smtClean="0"/>
              <a:t>Manuscript </a:t>
            </a:r>
            <a:r>
              <a:rPr lang="en-US" noProof="0" dirty="0" err="1" smtClean="0"/>
              <a:t>discoSnp</a:t>
            </a:r>
            <a:r>
              <a:rPr lang="en-US" noProof="0" dirty="0" smtClean="0"/>
              <a:t>++</a:t>
            </a:r>
          </a:p>
          <a:p>
            <a:pPr lvl="1"/>
            <a:r>
              <a:rPr lang="en-US" noProof="0" dirty="0" smtClean="0"/>
              <a:t>Highlight </a:t>
            </a:r>
            <a:r>
              <a:rPr lang="en-US" noProof="0" dirty="0" err="1" smtClean="0"/>
              <a:t>Recomb-</a:t>
            </a:r>
            <a:r>
              <a:rPr lang="en-US" noProof="0" dirty="0" err="1" smtClean="0"/>
              <a:t>seq</a:t>
            </a:r>
            <a:endParaRPr lang="en-US" noProof="0" dirty="0" smtClean="0"/>
          </a:p>
          <a:p>
            <a:pPr lvl="1"/>
            <a:endParaRPr lang="en-US" dirty="0"/>
          </a:p>
          <a:p>
            <a:r>
              <a:rPr lang="en-US" noProof="0" dirty="0" smtClean="0"/>
              <a:t>Apply on </a:t>
            </a:r>
          </a:p>
          <a:p>
            <a:pPr lvl="1"/>
            <a:r>
              <a:rPr lang="en-US" noProof="0" dirty="0" smtClean="0"/>
              <a:t>RAD-</a:t>
            </a:r>
            <a:r>
              <a:rPr lang="en-US" noProof="0" dirty="0" err="1" smtClean="0"/>
              <a:t>seq</a:t>
            </a:r>
            <a:r>
              <a:rPr lang="en-US" noProof="0" dirty="0" smtClean="0"/>
              <a:t>  </a:t>
            </a:r>
          </a:p>
          <a:p>
            <a:pPr lvl="1"/>
            <a:r>
              <a:rPr lang="en-US" dirty="0" err="1" smtClean="0"/>
              <a:t>Exome</a:t>
            </a:r>
            <a:r>
              <a:rPr lang="en-US" dirty="0" smtClean="0"/>
              <a:t> </a:t>
            </a:r>
            <a:endParaRPr lang="en-US" noProof="0" dirty="0" smtClean="0"/>
          </a:p>
          <a:p>
            <a:pPr lvl="1"/>
            <a:endParaRPr lang="en-US" dirty="0"/>
          </a:p>
          <a:p>
            <a:endParaRPr lang="en-US" noProof="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55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80" y="274638"/>
            <a:ext cx="2182519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4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Discussion 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Fast / no memory</a:t>
            </a:r>
          </a:p>
          <a:p>
            <a:r>
              <a:rPr lang="en-US" noProof="0" dirty="0" smtClean="0"/>
              <a:t>Easy to use (a unique command)</a:t>
            </a:r>
          </a:p>
          <a:p>
            <a:r>
              <a:rPr lang="en-US" noProof="0" dirty="0" smtClean="0"/>
              <a:t>Coverage per allele and per read set</a:t>
            </a:r>
          </a:p>
          <a:p>
            <a:r>
              <a:rPr lang="en-US" noProof="0" dirty="0" smtClean="0"/>
              <a:t>Faithful ranking</a:t>
            </a:r>
          </a:p>
          <a:p>
            <a:r>
              <a:rPr lang="en-US" noProof="0" dirty="0" smtClean="0"/>
              <a:t>Genotypes</a:t>
            </a:r>
          </a:p>
          <a:p>
            <a:r>
              <a:rPr lang="en-US" noProof="0" dirty="0" smtClean="0"/>
              <a:t>VCFs</a:t>
            </a:r>
          </a:p>
          <a:p>
            <a:r>
              <a:rPr lang="en-US" noProof="0" dirty="0" smtClean="0"/>
              <a:t>Good SNP precision/recall</a:t>
            </a:r>
          </a:p>
          <a:p>
            <a:r>
              <a:rPr lang="en-US" noProof="0" dirty="0" smtClean="0"/>
              <a:t>Good </a:t>
            </a:r>
            <a:r>
              <a:rPr lang="en-US" noProof="0" dirty="0" err="1" smtClean="0"/>
              <a:t>Indel</a:t>
            </a:r>
            <a:r>
              <a:rPr lang="en-US" noProof="0" dirty="0" smtClean="0"/>
              <a:t> precision</a:t>
            </a:r>
          </a:p>
          <a:p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56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0" y="274638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3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Discussion 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No detection of close </a:t>
            </a:r>
            <a:r>
              <a:rPr lang="en-US" noProof="0" dirty="0" err="1" smtClean="0"/>
              <a:t>Indels</a:t>
            </a:r>
            <a:r>
              <a:rPr lang="en-US" noProof="0" dirty="0" smtClean="0"/>
              <a:t> </a:t>
            </a:r>
          </a:p>
          <a:p>
            <a:r>
              <a:rPr lang="en-US" noProof="0" dirty="0" smtClean="0"/>
              <a:t>No detection of SNPs close to </a:t>
            </a:r>
            <a:r>
              <a:rPr lang="en-US" noProof="0" dirty="0" err="1" smtClean="0"/>
              <a:t>Indels</a:t>
            </a:r>
            <a:endParaRPr lang="en-US" noProof="0" dirty="0" smtClean="0"/>
          </a:p>
          <a:p>
            <a:r>
              <a:rPr lang="en-US" dirty="0" smtClean="0"/>
              <a:t>Number of close SNPs limited</a:t>
            </a:r>
            <a:r>
              <a:rPr lang="en-US" noProof="0" dirty="0" smtClean="0"/>
              <a:t> </a:t>
            </a:r>
          </a:p>
          <a:p>
            <a:r>
              <a:rPr lang="en-US" noProof="0" dirty="0" smtClean="0"/>
              <a:t>Bottleneck: read mapping, we can </a:t>
            </a:r>
            <a:r>
              <a:rPr lang="en-US" noProof="0" dirty="0" smtClean="0"/>
              <a:t>improve </a:t>
            </a:r>
            <a:r>
              <a:rPr lang="en-US" noProof="0" dirty="0" smtClean="0"/>
              <a:t>the execution time</a:t>
            </a:r>
          </a:p>
          <a:p>
            <a:endParaRPr lang="en-US" noProof="0" dirty="0" smtClean="0"/>
          </a:p>
          <a:p>
            <a:r>
              <a:rPr lang="en-US" noProof="0" dirty="0" smtClean="0"/>
              <a:t>Distinguish signal from inexact </a:t>
            </a:r>
            <a:r>
              <a:rPr lang="en-US" noProof="0" dirty="0" smtClean="0"/>
              <a:t>repeats</a:t>
            </a:r>
          </a:p>
          <a:p>
            <a:endParaRPr lang="en-US" dirty="0"/>
          </a:p>
          <a:p>
            <a:r>
              <a:rPr lang="en-US" noProof="0" dirty="0" smtClean="0"/>
              <a:t>Hard </a:t>
            </a:r>
            <a:r>
              <a:rPr lang="en-US" noProof="0" dirty="0" smtClean="0"/>
              <a:t>to assemble &amp; hard to map = hard to predict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57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45" y="477838"/>
            <a:ext cx="938299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Availability</a:t>
            </a:r>
            <a:endParaRPr lang="en-US" noProof="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rcRect t="-92698" b="-92698"/>
          <a:stretch>
            <a:fillRect/>
          </a:stretch>
        </p:blipFill>
        <p:spPr>
          <a:xfrm>
            <a:off x="5273251" y="4717697"/>
            <a:ext cx="4795098" cy="2637118"/>
          </a:xfrm>
        </p:spPr>
      </p:pic>
      <p:sp>
        <p:nvSpPr>
          <p:cNvPr id="9" name="Espace réservé du contenu 4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http://colibread.inria.fr</a:t>
            </a:r>
            <a:r>
              <a:rPr lang="en-US" b="1" dirty="0" smtClean="0">
                <a:solidFill>
                  <a:srgbClr val="000000"/>
                </a:solidFill>
              </a:rPr>
              <a:t>/discosnp</a:t>
            </a:r>
          </a:p>
          <a:p>
            <a:pPr lvl="1"/>
            <a:r>
              <a:rPr lang="en-US" dirty="0" smtClean="0"/>
              <a:t>A-GPL License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galaxy.genouest.org</a:t>
            </a:r>
            <a:endParaRPr lang="en-US" dirty="0"/>
          </a:p>
          <a:p>
            <a:r>
              <a:rPr lang="en-US" dirty="0" smtClean="0">
                <a:hlinkClick r:id="rId4"/>
              </a:rPr>
              <a:t>http:</a:t>
            </a:r>
            <a:r>
              <a:rPr lang="en-US" dirty="0">
                <a:hlinkClick r:id="rId4"/>
              </a:rPr>
              <a:t>//www.biostars.org/t/discosnp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19" y="480292"/>
            <a:ext cx="1163540" cy="11199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497372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Uricaru</a:t>
            </a:r>
            <a:r>
              <a:rPr lang="en-US" dirty="0"/>
              <a:t>, R., </a:t>
            </a:r>
            <a:r>
              <a:rPr lang="en-US" dirty="0" err="1"/>
              <a:t>Rizk</a:t>
            </a:r>
            <a:r>
              <a:rPr lang="en-US" dirty="0"/>
              <a:t>, G., </a:t>
            </a:r>
            <a:r>
              <a:rPr lang="en-US" dirty="0" err="1"/>
              <a:t>Lacroix</a:t>
            </a:r>
            <a:r>
              <a:rPr lang="en-US" dirty="0"/>
              <a:t>, V., </a:t>
            </a:r>
            <a:r>
              <a:rPr lang="en-US" dirty="0" err="1"/>
              <a:t>Quillery</a:t>
            </a:r>
            <a:r>
              <a:rPr lang="en-US" dirty="0"/>
              <a:t>, E., </a:t>
            </a:r>
            <a:r>
              <a:rPr lang="en-US" dirty="0" err="1"/>
              <a:t>Plantard</a:t>
            </a:r>
            <a:r>
              <a:rPr lang="en-US" dirty="0"/>
              <a:t>, O., </a:t>
            </a:r>
            <a:r>
              <a:rPr lang="en-US" dirty="0" err="1"/>
              <a:t>Chikhi</a:t>
            </a:r>
            <a:r>
              <a:rPr lang="en-US" dirty="0"/>
              <a:t>, R., Lemaitre C., Peterlongo, P. (2014). Reference-free detection of isolated SNPs. Nucleic Acids Research, 1–10. doi:10.1093/</a:t>
            </a:r>
            <a:r>
              <a:rPr lang="en-US" dirty="0" err="1"/>
              <a:t>nar</a:t>
            </a:r>
            <a:r>
              <a:rPr lang="en-US" dirty="0"/>
              <a:t>/gku1187</a:t>
            </a:r>
          </a:p>
        </p:txBody>
      </p:sp>
    </p:spTree>
    <p:extLst>
      <p:ext uri="{BB962C8B-B14F-4D97-AF65-F5344CB8AC3E}">
        <p14:creationId xmlns:p14="http://schemas.microsoft.com/office/powerpoint/2010/main" val="288988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Discussion </a:t>
            </a:r>
            <a:endParaRPr lang="en-US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59</a:t>
            </a:fld>
            <a:endParaRPr lang="en-US"/>
          </a:p>
        </p:txBody>
      </p:sp>
      <p:pic>
        <p:nvPicPr>
          <p:cNvPr id="7" name="Image 6" descr="Screen Shot 2015-02-02 at 14.4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719"/>
            <a:ext cx="9144000" cy="38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5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8" y="1154538"/>
            <a:ext cx="953279" cy="8446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to do without reference?</a:t>
            </a:r>
            <a:endParaRPr lang="en-US" noProof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1" y="2438930"/>
            <a:ext cx="823485" cy="901172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849834" y="2150710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72" y="1417638"/>
            <a:ext cx="1540402" cy="1023267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1485780" y="2530090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873" y="2698659"/>
            <a:ext cx="5261035" cy="3851078"/>
          </a:xfrm>
          <a:prstGeom prst="rect">
            <a:avLst/>
          </a:prstGeom>
        </p:spPr>
      </p:pic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6</a:t>
            </a:fld>
            <a:endParaRPr lang="en-US"/>
          </a:p>
        </p:txBody>
      </p:sp>
      <p:cxnSp>
        <p:nvCxnSpPr>
          <p:cNvPr id="18" name="Connecteur droit avec flèche 17"/>
          <p:cNvCxnSpPr>
            <a:endCxn id="19" idx="1"/>
          </p:cNvCxnSpPr>
          <p:nvPr/>
        </p:nvCxnSpPr>
        <p:spPr>
          <a:xfrm>
            <a:off x="3224874" y="1929272"/>
            <a:ext cx="1108644" cy="9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dre 18"/>
          <p:cNvSpPr/>
          <p:nvPr/>
        </p:nvSpPr>
        <p:spPr>
          <a:xfrm>
            <a:off x="4333518" y="1481807"/>
            <a:ext cx="2349031" cy="9144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Assembly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0" name="Connecteur droit avec flèche 19"/>
          <p:cNvCxnSpPr>
            <a:stCxn id="19" idx="2"/>
          </p:cNvCxnSpPr>
          <p:nvPr/>
        </p:nvCxnSpPr>
        <p:spPr>
          <a:xfrm>
            <a:off x="5508034" y="2396207"/>
            <a:ext cx="0" cy="30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81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8" y="1154538"/>
            <a:ext cx="953279" cy="8446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What to do without reference?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1" y="2438930"/>
            <a:ext cx="823485" cy="901172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849834" y="2150710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72" y="1417638"/>
            <a:ext cx="1540402" cy="1023267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1485780" y="2530090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0" idx="3"/>
            <a:endCxn id="14" idx="1"/>
          </p:cNvCxnSpPr>
          <p:nvPr/>
        </p:nvCxnSpPr>
        <p:spPr>
          <a:xfrm>
            <a:off x="3224874" y="1929272"/>
            <a:ext cx="1108644" cy="9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>
            <a:off x="3224873" y="2698659"/>
            <a:ext cx="5261035" cy="385107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224874" y="2698659"/>
            <a:ext cx="52610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ACGTACGCATACGACGCATCAGACTACACGGAGACTACGACGACTACGACTACGACGACTACGCAGCATACACGCACAACTAGCTACGTACGTACGTGTGTCAGCTGCATATCGATCGTCGATCGATCGATCGATCGTACGTACGTACGTACGTGTAGGGGCAGACGACCGTACGTACGTGTGTCAGCTGCATATCGATCGTCGATCGATCGATCGATCGTACGTACGTACGTACGTGTAGGGGCAGACGACGCTACGACGCTACGACGACTACGACGACTACGCAGCATACACGCACAACTAGCTACGTACGACTACGCAGCATACACGCACAACTAGCTACGTACGTACGTGTGTCAGCTGCATATCGATCGTCGATCGATCGATCGATCGTACGTACGTACGTACGTGTAGGGGCAGACGACGCTACGACGACTACGACGACTACGCAGCATACACGCACAACTAGCTACAACGTACGACTACGACGCTATCACATCAGCAGCAGCATCATTCATACTCAACTCATCATACCAGCATCAT……..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7</a:t>
            </a:fld>
            <a:endParaRPr lang="en-US"/>
          </a:p>
        </p:txBody>
      </p:sp>
      <p:sp>
        <p:nvSpPr>
          <p:cNvPr id="14" name="Cadre 13"/>
          <p:cNvSpPr/>
          <p:nvPr/>
        </p:nvSpPr>
        <p:spPr>
          <a:xfrm>
            <a:off x="4333518" y="1481807"/>
            <a:ext cx="2349031" cy="9144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Assembly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8" name="Connecteur droit avec flèche 17"/>
          <p:cNvCxnSpPr>
            <a:stCxn id="14" idx="2"/>
          </p:cNvCxnSpPr>
          <p:nvPr/>
        </p:nvCxnSpPr>
        <p:spPr>
          <a:xfrm>
            <a:off x="5508034" y="2396207"/>
            <a:ext cx="0" cy="30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396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8" y="2757347"/>
            <a:ext cx="953279" cy="8446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to do with a reference?</a:t>
            </a:r>
            <a:endParaRPr lang="en-US" noProof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0" y="1516671"/>
            <a:ext cx="823485" cy="901172"/>
          </a:xfrm>
          <a:prstGeom prst="rect">
            <a:avLst/>
          </a:prstGeom>
        </p:spPr>
      </p:pic>
      <p:cxnSp>
        <p:nvCxnSpPr>
          <p:cNvPr id="8" name="Connecteur droit avec flèche 7"/>
          <p:cNvCxnSpPr>
            <a:stCxn id="6" idx="0"/>
          </p:cNvCxnSpPr>
          <p:nvPr/>
        </p:nvCxnSpPr>
        <p:spPr>
          <a:xfrm flipV="1">
            <a:off x="542328" y="2265250"/>
            <a:ext cx="188113" cy="492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710" y="1524000"/>
            <a:ext cx="1540402" cy="1023267"/>
          </a:xfrm>
          <a:prstGeom prst="rect">
            <a:avLst/>
          </a:prstGeom>
        </p:spPr>
      </p:pic>
      <p:cxnSp>
        <p:nvCxnSpPr>
          <p:cNvPr id="11" name="Connecteur droit avec flèche 10"/>
          <p:cNvCxnSpPr>
            <a:stCxn id="7" idx="3"/>
            <a:endCxn id="10" idx="1"/>
          </p:cNvCxnSpPr>
          <p:nvPr/>
        </p:nvCxnSpPr>
        <p:spPr>
          <a:xfrm>
            <a:off x="1183685" y="1967257"/>
            <a:ext cx="929025" cy="68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3793313" y="2722450"/>
            <a:ext cx="1362184" cy="617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10" y="2779638"/>
            <a:ext cx="1540402" cy="1127574"/>
          </a:xfrm>
          <a:prstGeom prst="rect">
            <a:avLst/>
          </a:prstGeom>
        </p:spPr>
      </p:pic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8</a:t>
            </a:fld>
            <a:endParaRPr lang="en-US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581" y="4107662"/>
            <a:ext cx="7436337" cy="264127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3793313" y="2141652"/>
            <a:ext cx="1362184" cy="405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dre 25"/>
          <p:cNvSpPr/>
          <p:nvPr/>
        </p:nvSpPr>
        <p:spPr>
          <a:xfrm>
            <a:off x="5194769" y="2265250"/>
            <a:ext cx="2349031" cy="9144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Mapping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/>
          <p:cNvCxnSpPr>
            <a:stCxn id="26" idx="2"/>
            <a:endCxn id="18" idx="0"/>
          </p:cNvCxnSpPr>
          <p:nvPr/>
        </p:nvCxnSpPr>
        <p:spPr>
          <a:xfrm flipH="1">
            <a:off x="5170750" y="3179650"/>
            <a:ext cx="1198535" cy="928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0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Screen Shot 2015-03-23 at 15.26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614" y="3352093"/>
            <a:ext cx="1541616" cy="1584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else?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03200" y="1600200"/>
            <a:ext cx="4021737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noProof="0" smtClean="0"/>
              <a:t>Assembly and/or mapping, still </a:t>
            </a:r>
          </a:p>
          <a:p>
            <a:pPr lvl="1"/>
            <a:r>
              <a:rPr lang="en-US" noProof="0" smtClean="0"/>
              <a:t>Long</a:t>
            </a:r>
          </a:p>
          <a:p>
            <a:pPr lvl="1"/>
            <a:r>
              <a:rPr lang="en-US" noProof="0" smtClean="0"/>
              <a:t>Inexact</a:t>
            </a:r>
          </a:p>
          <a:p>
            <a:pPr lvl="1"/>
            <a:r>
              <a:rPr lang="en-US" noProof="0" smtClean="0"/>
              <a:t>[Huge memory footprint]</a:t>
            </a:r>
          </a:p>
          <a:p>
            <a:pPr marL="457200" lvl="1" indent="0">
              <a:buNone/>
            </a:pPr>
            <a:endParaRPr lang="en-US" noProof="0"/>
          </a:p>
          <a:p>
            <a:pPr marL="457200" lvl="1" indent="0">
              <a:buNone/>
            </a:pPr>
            <a:endParaRPr lang="en-US" noProof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105563" y="1607127"/>
            <a:ext cx="4680527" cy="1856509"/>
          </a:xfrm>
        </p:spPr>
        <p:txBody>
          <a:bodyPr>
            <a:normAutofit fontScale="85000" lnSpcReduction="10000"/>
          </a:bodyPr>
          <a:lstStyle/>
          <a:p>
            <a:r>
              <a:rPr lang="en-US" b="1" noProof="0" smtClean="0"/>
              <a:t>Avoid assembly &amp; mapping?</a:t>
            </a:r>
          </a:p>
          <a:p>
            <a:pPr lvl="1"/>
            <a:r>
              <a:rPr lang="en-US" noProof="0" smtClean="0"/>
              <a:t>Bypass assembly &amp; mapping to find biological meaning</a:t>
            </a:r>
          </a:p>
          <a:p>
            <a:pPr lvl="1"/>
            <a:r>
              <a:rPr lang="en-US" noProof="0" smtClean="0"/>
              <a:t>No need of large computational resources</a:t>
            </a:r>
            <a:endParaRPr lang="en-US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3" y="3940599"/>
            <a:ext cx="953279" cy="8446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46" y="5224991"/>
            <a:ext cx="823485" cy="90117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1346289" y="4936771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927" y="3761937"/>
            <a:ext cx="1540402" cy="102326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1882889" y="4936771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3863109" y="4358023"/>
            <a:ext cx="508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19274" y="4345417"/>
            <a:ext cx="842817" cy="439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100454" y="5116096"/>
            <a:ext cx="2043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Information</a:t>
            </a:r>
            <a:endParaRPr lang="en-US" sz="20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65" y="5116096"/>
            <a:ext cx="1249218" cy="16656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945" y="5278245"/>
            <a:ext cx="1002827" cy="1302585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1758031" y="5941748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5073886" y="5611091"/>
            <a:ext cx="2026568" cy="838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Espace réservé du pied de page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Clarté.thmx</Template>
  <TotalTime>277</TotalTime>
  <Words>2547</Words>
  <Application>Microsoft Macintosh PowerPoint</Application>
  <PresentationFormat>Présentation à l'écran (4:3)</PresentationFormat>
  <Paragraphs>471</Paragraphs>
  <Slides>59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0" baseType="lpstr">
      <vt:lpstr>Clarté</vt:lpstr>
      <vt:lpstr>Formation   discoSnp++</vt:lpstr>
      <vt:lpstr>NGS context</vt:lpstr>
      <vt:lpstr>NGS context</vt:lpstr>
      <vt:lpstr>Colib’read historical  context:  No ref. genome</vt:lpstr>
      <vt:lpstr>Colib’read finally: also useful with a ref.</vt:lpstr>
      <vt:lpstr>What to do without reference?</vt:lpstr>
      <vt:lpstr>What to do without reference?</vt:lpstr>
      <vt:lpstr>What to do with a reference?</vt:lpstr>
      <vt:lpstr>What else?</vt:lpstr>
      <vt:lpstr>What else?</vt:lpstr>
      <vt:lpstr>What else?</vt:lpstr>
      <vt:lpstr>What next in this talk?</vt:lpstr>
      <vt:lpstr>What next in this talk?</vt:lpstr>
      <vt:lpstr>Illumina assembly</vt:lpstr>
      <vt:lpstr>Illumina assembly – In practice</vt:lpstr>
      <vt:lpstr>Illumina assembly – In practice</vt:lpstr>
      <vt:lpstr>Illumina assembly – In practice</vt:lpstr>
      <vt:lpstr>Illumina assembly – In practice</vt:lpstr>
      <vt:lpstr>Illumina assembly – In practice</vt:lpstr>
      <vt:lpstr>Illumina assembly – In practice</vt:lpstr>
      <vt:lpstr>Illumina assembly – In practice</vt:lpstr>
      <vt:lpstr>Variant detection by read mapping</vt:lpstr>
      <vt:lpstr>Mapping limitations</vt:lpstr>
      <vt:lpstr>What next in this talk?</vt:lpstr>
      <vt:lpstr>Calling variants with reads and without a reference genome – « usual » pipeline</vt:lpstr>
      <vt:lpstr>What next in this talk?</vt:lpstr>
      <vt:lpstr>Disc   Snp  </vt:lpstr>
      <vt:lpstr>Disc   Snp  </vt:lpstr>
      <vt:lpstr>DiscoSnp++</vt:lpstr>
      <vt:lpstr>DiscoSnp++: SNPs &amp; Indels</vt:lpstr>
      <vt:lpstr>DiscoSnp++: SNPs &amp; Indels</vt:lpstr>
      <vt:lpstr>DiscoSnp: Use cases</vt:lpstr>
      <vt:lpstr>Methods at a glance</vt:lpstr>
      <vt:lpstr>Methods at a glance</vt:lpstr>
      <vt:lpstr>Methods at a glance</vt:lpstr>
      <vt:lpstr>Methods at a glance</vt:lpstr>
      <vt:lpstr>discoSnp++ overview</vt:lpstr>
      <vt:lpstr>discoSnp++ overview</vt:lpstr>
      <vt:lpstr>Output: fasta – sequence couples</vt:lpstr>
      <vt:lpstr>Output: fasta – bubble core</vt:lpstr>
      <vt:lpstr>Output: fasta – left &amp; right contigs</vt:lpstr>
      <vt:lpstr>Output: fasta – coverages</vt:lpstr>
      <vt:lpstr>Output: fasta – rank</vt:lpstr>
      <vt:lpstr>Output: fasta – Genotypes</vt:lpstr>
      <vt:lpstr>Output: VCF</vt:lpstr>
      <vt:lpstr>What else?</vt:lpstr>
      <vt:lpstr>Experiments</vt:lpstr>
      <vt:lpstr>Experiments</vt:lpstr>
      <vt:lpstr>n Coli (40x each)</vt:lpstr>
      <vt:lpstr>n Coli (40x each)</vt:lpstr>
      <vt:lpstr>Human chr1 (1000 genome vcf)</vt:lpstr>
      <vt:lpstr>Human chr1 (1000 genome vcf)</vt:lpstr>
      <vt:lpstr>A few results – real data</vt:lpstr>
      <vt:lpstr>A few results – real data</vt:lpstr>
      <vt:lpstr>In progress</vt:lpstr>
      <vt:lpstr>Discussion </vt:lpstr>
      <vt:lpstr>Discussion </vt:lpstr>
      <vt:lpstr>Availability</vt:lpstr>
      <vt:lpstr>Discussion </vt:lpstr>
    </vt:vector>
  </TitlesOfParts>
  <Company>Inria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  discoSnp++</dc:title>
  <dc:creator>Pierre Peterlongo</dc:creator>
  <cp:lastModifiedBy>Pierre Peterlongo</cp:lastModifiedBy>
  <cp:revision>83</cp:revision>
  <dcterms:created xsi:type="dcterms:W3CDTF">2015-03-23T13:50:26Z</dcterms:created>
  <dcterms:modified xsi:type="dcterms:W3CDTF">2015-03-24T13:47:59Z</dcterms:modified>
</cp:coreProperties>
</file>